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3" r:id="rId3"/>
    <p:sldId id="257" r:id="rId4"/>
    <p:sldId id="259" r:id="rId5"/>
    <p:sldId id="260" r:id="rId6"/>
    <p:sldId id="261" r:id="rId7"/>
    <p:sldId id="262" r:id="rId8"/>
    <p:sldId id="263" r:id="rId9"/>
    <p:sldId id="268" r:id="rId10"/>
    <p:sldId id="264" r:id="rId11"/>
    <p:sldId id="265" r:id="rId12"/>
    <p:sldId id="266" r:id="rId13"/>
    <p:sldId id="267" r:id="rId14"/>
    <p:sldId id="269" r:id="rId15"/>
    <p:sldId id="271" r:id="rId16"/>
    <p:sldId id="270" r:id="rId17"/>
  </p:sldIdLst>
  <p:sldSz cx="12192000" cy="6858000"/>
  <p:notesSz cx="6986588"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5245"/>
    <a:srgbClr val="EFE7DF"/>
    <a:srgbClr val="7C25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8"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9BD5BC-CA7E-4C23-AA7F-DB81CB631981}"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AD824D8A-9FF5-4273-BD70-FC42FC7B7CC4}">
      <dgm:prSet/>
      <dgm:spPr/>
      <dgm:t>
        <a:bodyPr/>
        <a:lstStyle/>
        <a:p>
          <a:pPr>
            <a:lnSpc>
              <a:spcPct val="100000"/>
            </a:lnSpc>
          </a:pPr>
          <a:r>
            <a:rPr lang="en-US" dirty="0"/>
            <a:t>Students who drop a dual credit course during the first three (3) weeks of the HCC semester will be enrolled in the </a:t>
          </a:r>
          <a:r>
            <a:rPr lang="en-US" dirty="0">
              <a:highlight>
                <a:srgbClr val="FFFF00"/>
              </a:highlight>
            </a:rPr>
            <a:t>corresponding FBISD regular level course</a:t>
          </a:r>
          <a:r>
            <a:rPr lang="en-US" dirty="0"/>
            <a:t>.</a:t>
          </a:r>
        </a:p>
      </dgm:t>
    </dgm:pt>
    <dgm:pt modelId="{C49538C0-2355-4920-AF03-212E2DA95429}" type="parTrans" cxnId="{F969F820-A343-4C85-9E07-CBBCE9E2DEF6}">
      <dgm:prSet/>
      <dgm:spPr/>
      <dgm:t>
        <a:bodyPr/>
        <a:lstStyle/>
        <a:p>
          <a:endParaRPr lang="en-US"/>
        </a:p>
      </dgm:t>
    </dgm:pt>
    <dgm:pt modelId="{E6E4D6B9-E1F9-43AC-BBB4-40ADDCEAA823}" type="sibTrans" cxnId="{F969F820-A343-4C85-9E07-CBBCE9E2DEF6}">
      <dgm:prSet/>
      <dgm:spPr/>
      <dgm:t>
        <a:bodyPr/>
        <a:lstStyle/>
        <a:p>
          <a:pPr>
            <a:lnSpc>
              <a:spcPct val="100000"/>
            </a:lnSpc>
          </a:pPr>
          <a:endParaRPr lang="en-US"/>
        </a:p>
      </dgm:t>
    </dgm:pt>
    <dgm:pt modelId="{E2835565-77D2-442F-AF6B-EE97EE3C3D82}">
      <dgm:prSet/>
      <dgm:spPr/>
      <dgm:t>
        <a:bodyPr/>
        <a:lstStyle/>
        <a:p>
          <a:pPr>
            <a:lnSpc>
              <a:spcPct val="100000"/>
            </a:lnSpc>
          </a:pPr>
          <a:r>
            <a:rPr lang="en-US" dirty="0"/>
            <a:t>Students withdrawing from a dual credit course </a:t>
          </a:r>
          <a:r>
            <a:rPr lang="en-US" dirty="0">
              <a:highlight>
                <a:srgbClr val="FFFF00"/>
              </a:highlight>
            </a:rPr>
            <a:t>AFTER the first three (3) weeks </a:t>
          </a:r>
          <a:r>
            <a:rPr lang="en-US" dirty="0"/>
            <a:t>of the HCC semester will be enrolled in the corresponding FBISD online credit recovery course.</a:t>
          </a:r>
        </a:p>
      </dgm:t>
    </dgm:pt>
    <dgm:pt modelId="{2DD39D36-34D9-4061-9895-6C8BC2D7FFA3}" type="parTrans" cxnId="{87FF9EA2-6F6A-43E3-8BDD-7AE600E86E9F}">
      <dgm:prSet/>
      <dgm:spPr/>
      <dgm:t>
        <a:bodyPr/>
        <a:lstStyle/>
        <a:p>
          <a:endParaRPr lang="en-US"/>
        </a:p>
      </dgm:t>
    </dgm:pt>
    <dgm:pt modelId="{302FE3EF-185C-4091-B7BD-A0B13F8C1FD2}" type="sibTrans" cxnId="{87FF9EA2-6F6A-43E3-8BDD-7AE600E86E9F}">
      <dgm:prSet/>
      <dgm:spPr/>
      <dgm:t>
        <a:bodyPr/>
        <a:lstStyle/>
        <a:p>
          <a:pPr>
            <a:lnSpc>
              <a:spcPct val="100000"/>
            </a:lnSpc>
          </a:pPr>
          <a:endParaRPr lang="en-US"/>
        </a:p>
      </dgm:t>
    </dgm:pt>
    <dgm:pt modelId="{88D59DF2-4527-493D-8673-F9B64F65C70C}">
      <dgm:prSet/>
      <dgm:spPr/>
      <dgm:t>
        <a:bodyPr/>
        <a:lstStyle/>
        <a:p>
          <a:pPr>
            <a:lnSpc>
              <a:spcPct val="100000"/>
            </a:lnSpc>
          </a:pPr>
          <a:r>
            <a:rPr lang="en-US" dirty="0"/>
            <a:t>Students who are sent </a:t>
          </a:r>
          <a:r>
            <a:rPr lang="en-US" dirty="0">
              <a:highlight>
                <a:srgbClr val="FFFF00"/>
              </a:highlight>
            </a:rPr>
            <a:t>to Ferndell Henry Learning Center will automatically be dropped/withdrawn from a dual credit course</a:t>
          </a:r>
          <a:r>
            <a:rPr lang="en-US" dirty="0"/>
            <a:t>. Instruction is not available at the alternative campus, and attendance rules will not be met.</a:t>
          </a:r>
        </a:p>
      </dgm:t>
    </dgm:pt>
    <dgm:pt modelId="{B21E9E56-2289-44F5-A9C7-D47D081033BF}" type="parTrans" cxnId="{1B081289-2B06-4024-8D2F-EDF3AC40DE47}">
      <dgm:prSet/>
      <dgm:spPr/>
      <dgm:t>
        <a:bodyPr/>
        <a:lstStyle/>
        <a:p>
          <a:endParaRPr lang="en-US"/>
        </a:p>
      </dgm:t>
    </dgm:pt>
    <dgm:pt modelId="{E30493FD-D5F9-40F4-BB45-E9D3A1E57B3C}" type="sibTrans" cxnId="{1B081289-2B06-4024-8D2F-EDF3AC40DE47}">
      <dgm:prSet/>
      <dgm:spPr/>
      <dgm:t>
        <a:bodyPr/>
        <a:lstStyle/>
        <a:p>
          <a:pPr>
            <a:lnSpc>
              <a:spcPct val="100000"/>
            </a:lnSpc>
          </a:pPr>
          <a:endParaRPr lang="en-US"/>
        </a:p>
      </dgm:t>
    </dgm:pt>
    <dgm:pt modelId="{63D07DB4-843C-43B8-B886-E474DAC0EA31}">
      <dgm:prSet/>
      <dgm:spPr/>
      <dgm:t>
        <a:bodyPr/>
        <a:lstStyle/>
        <a:p>
          <a:pPr>
            <a:lnSpc>
              <a:spcPct val="100000"/>
            </a:lnSpc>
          </a:pPr>
          <a:r>
            <a:rPr lang="en-US" dirty="0"/>
            <a:t>Students </a:t>
          </a:r>
          <a:r>
            <a:rPr lang="en-US" dirty="0">
              <a:highlight>
                <a:srgbClr val="FFFF00"/>
              </a:highlight>
            </a:rPr>
            <a:t>who drop/withdraw from a course are subject to a $15 administrative fee, </a:t>
          </a:r>
          <a:r>
            <a:rPr lang="en-US" dirty="0"/>
            <a:t>payable to HCC.</a:t>
          </a:r>
        </a:p>
      </dgm:t>
    </dgm:pt>
    <dgm:pt modelId="{A557FF4F-4CB7-4159-A1EB-FEF216F7B334}" type="parTrans" cxnId="{30D0EE01-6942-4134-881A-2F1E41D783DB}">
      <dgm:prSet/>
      <dgm:spPr/>
      <dgm:t>
        <a:bodyPr/>
        <a:lstStyle/>
        <a:p>
          <a:endParaRPr lang="en-US"/>
        </a:p>
      </dgm:t>
    </dgm:pt>
    <dgm:pt modelId="{90701DF3-BF9A-49E5-AF49-54DE3247A009}" type="sibTrans" cxnId="{30D0EE01-6942-4134-881A-2F1E41D783DB}">
      <dgm:prSet/>
      <dgm:spPr/>
      <dgm:t>
        <a:bodyPr/>
        <a:lstStyle/>
        <a:p>
          <a:endParaRPr lang="en-US"/>
        </a:p>
      </dgm:t>
    </dgm:pt>
    <dgm:pt modelId="{2E3685E8-F2D5-44D7-B3B5-CA497D082B47}" type="pres">
      <dgm:prSet presAssocID="{5C9BD5BC-CA7E-4C23-AA7F-DB81CB631981}" presName="root" presStyleCnt="0">
        <dgm:presLayoutVars>
          <dgm:dir/>
          <dgm:resizeHandles val="exact"/>
        </dgm:presLayoutVars>
      </dgm:prSet>
      <dgm:spPr/>
    </dgm:pt>
    <dgm:pt modelId="{42972D0B-B956-4C85-92F8-1E7E047E10B4}" type="pres">
      <dgm:prSet presAssocID="{5C9BD5BC-CA7E-4C23-AA7F-DB81CB631981}" presName="container" presStyleCnt="0">
        <dgm:presLayoutVars>
          <dgm:dir/>
          <dgm:resizeHandles val="exact"/>
        </dgm:presLayoutVars>
      </dgm:prSet>
      <dgm:spPr/>
    </dgm:pt>
    <dgm:pt modelId="{4C6C48F7-B065-450B-BE79-0FA4D7140658}" type="pres">
      <dgm:prSet presAssocID="{AD824D8A-9FF5-4273-BD70-FC42FC7B7CC4}" presName="compNode" presStyleCnt="0"/>
      <dgm:spPr/>
    </dgm:pt>
    <dgm:pt modelId="{D47BCCB1-4987-4F47-A552-179AA1E69A00}" type="pres">
      <dgm:prSet presAssocID="{AD824D8A-9FF5-4273-BD70-FC42FC7B7CC4}" presName="iconBgRect" presStyleLbl="bgShp" presStyleIdx="0" presStyleCnt="4"/>
      <dgm:spPr/>
    </dgm:pt>
    <dgm:pt modelId="{485E0253-8FAF-4C49-BE15-F5C5232C453C}" type="pres">
      <dgm:prSet presAssocID="{AD824D8A-9FF5-4273-BD70-FC42FC7B7CC4}"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solidFill>
            <a:srgbClr val="FD5245"/>
          </a:solidFill>
        </a:ln>
      </dgm:spPr>
      <dgm:extLst>
        <a:ext uri="{E40237B7-FDA0-4F09-8148-C483321AD2D9}">
          <dgm14:cNvPr xmlns:dgm14="http://schemas.microsoft.com/office/drawing/2010/diagram" id="0" name="" descr="Diploma Roll"/>
        </a:ext>
      </dgm:extLst>
    </dgm:pt>
    <dgm:pt modelId="{126E463A-BB7E-4928-97FE-56BBC7DE353A}" type="pres">
      <dgm:prSet presAssocID="{AD824D8A-9FF5-4273-BD70-FC42FC7B7CC4}" presName="spaceRect" presStyleCnt="0"/>
      <dgm:spPr/>
    </dgm:pt>
    <dgm:pt modelId="{1510C070-41CE-4EA1-89B0-65C8FD764C07}" type="pres">
      <dgm:prSet presAssocID="{AD824D8A-9FF5-4273-BD70-FC42FC7B7CC4}" presName="textRect" presStyleLbl="revTx" presStyleIdx="0" presStyleCnt="4">
        <dgm:presLayoutVars>
          <dgm:chMax val="1"/>
          <dgm:chPref val="1"/>
        </dgm:presLayoutVars>
      </dgm:prSet>
      <dgm:spPr/>
    </dgm:pt>
    <dgm:pt modelId="{75F03AAB-33ED-4306-8B5A-C9B766FD9454}" type="pres">
      <dgm:prSet presAssocID="{E6E4D6B9-E1F9-43AC-BBB4-40ADDCEAA823}" presName="sibTrans" presStyleLbl="sibTrans2D1" presStyleIdx="0" presStyleCnt="0"/>
      <dgm:spPr/>
    </dgm:pt>
    <dgm:pt modelId="{07788B19-BFE3-496E-9308-24BCDFA77C40}" type="pres">
      <dgm:prSet presAssocID="{E2835565-77D2-442F-AF6B-EE97EE3C3D82}" presName="compNode" presStyleCnt="0"/>
      <dgm:spPr/>
    </dgm:pt>
    <dgm:pt modelId="{86C79F26-FCDF-4EF2-9061-86E1D9CB760B}" type="pres">
      <dgm:prSet presAssocID="{E2835565-77D2-442F-AF6B-EE97EE3C3D82}" presName="iconBgRect" presStyleLbl="bgShp" presStyleIdx="1" presStyleCnt="4"/>
      <dgm:spPr/>
    </dgm:pt>
    <dgm:pt modelId="{D5DF76A9-9712-4717-865B-124D70A53781}" type="pres">
      <dgm:prSet presAssocID="{E2835565-77D2-442F-AF6B-EE97EE3C3D82}"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solidFill>
            <a:srgbClr val="FD5245"/>
          </a:solidFill>
        </a:ln>
      </dgm:spPr>
      <dgm:extLst>
        <a:ext uri="{E40237B7-FDA0-4F09-8148-C483321AD2D9}">
          <dgm14:cNvPr xmlns:dgm14="http://schemas.microsoft.com/office/drawing/2010/diagram" id="0" name="" descr="Classroom"/>
        </a:ext>
      </dgm:extLst>
    </dgm:pt>
    <dgm:pt modelId="{8CE8A76F-6F86-4BB8-AD54-F28F9204688F}" type="pres">
      <dgm:prSet presAssocID="{E2835565-77D2-442F-AF6B-EE97EE3C3D82}" presName="spaceRect" presStyleCnt="0"/>
      <dgm:spPr/>
    </dgm:pt>
    <dgm:pt modelId="{5505CC54-06B9-4397-855C-872FD861FF43}" type="pres">
      <dgm:prSet presAssocID="{E2835565-77D2-442F-AF6B-EE97EE3C3D82}" presName="textRect" presStyleLbl="revTx" presStyleIdx="1" presStyleCnt="4">
        <dgm:presLayoutVars>
          <dgm:chMax val="1"/>
          <dgm:chPref val="1"/>
        </dgm:presLayoutVars>
      </dgm:prSet>
      <dgm:spPr/>
    </dgm:pt>
    <dgm:pt modelId="{2E2D4AEE-D298-4A01-8788-85B96E464C34}" type="pres">
      <dgm:prSet presAssocID="{302FE3EF-185C-4091-B7BD-A0B13F8C1FD2}" presName="sibTrans" presStyleLbl="sibTrans2D1" presStyleIdx="0" presStyleCnt="0"/>
      <dgm:spPr/>
    </dgm:pt>
    <dgm:pt modelId="{B9298892-AAAC-42B1-B82C-D29DE9F970EE}" type="pres">
      <dgm:prSet presAssocID="{88D59DF2-4527-493D-8673-F9B64F65C70C}" presName="compNode" presStyleCnt="0"/>
      <dgm:spPr/>
    </dgm:pt>
    <dgm:pt modelId="{4F5A5027-327A-4A18-8F3B-09C0CBEC5234}" type="pres">
      <dgm:prSet presAssocID="{88D59DF2-4527-493D-8673-F9B64F65C70C}" presName="iconBgRect" presStyleLbl="bgShp" presStyleIdx="2" presStyleCnt="4"/>
      <dgm:spPr/>
    </dgm:pt>
    <dgm:pt modelId="{B7C69DCC-6239-4C85-9D64-07360637C14B}" type="pres">
      <dgm:prSet presAssocID="{88D59DF2-4527-493D-8673-F9B64F65C70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solidFill>
            <a:srgbClr val="FD5245"/>
          </a:solidFill>
        </a:ln>
      </dgm:spPr>
      <dgm:extLst>
        <a:ext uri="{E40237B7-FDA0-4F09-8148-C483321AD2D9}">
          <dgm14:cNvPr xmlns:dgm14="http://schemas.microsoft.com/office/drawing/2010/diagram" id="0" name="" descr="Books"/>
        </a:ext>
      </dgm:extLst>
    </dgm:pt>
    <dgm:pt modelId="{EE57CC92-74D2-4190-953E-6C9AABCEE3CD}" type="pres">
      <dgm:prSet presAssocID="{88D59DF2-4527-493D-8673-F9B64F65C70C}" presName="spaceRect" presStyleCnt="0"/>
      <dgm:spPr/>
    </dgm:pt>
    <dgm:pt modelId="{05C598A1-9072-4956-80B0-AEC313F2E712}" type="pres">
      <dgm:prSet presAssocID="{88D59DF2-4527-493D-8673-F9B64F65C70C}" presName="textRect" presStyleLbl="revTx" presStyleIdx="2" presStyleCnt="4">
        <dgm:presLayoutVars>
          <dgm:chMax val="1"/>
          <dgm:chPref val="1"/>
        </dgm:presLayoutVars>
      </dgm:prSet>
      <dgm:spPr/>
    </dgm:pt>
    <dgm:pt modelId="{48725FDC-29F6-4765-A971-6B895B39CA3B}" type="pres">
      <dgm:prSet presAssocID="{E30493FD-D5F9-40F4-BB45-E9D3A1E57B3C}" presName="sibTrans" presStyleLbl="sibTrans2D1" presStyleIdx="0" presStyleCnt="0"/>
      <dgm:spPr/>
    </dgm:pt>
    <dgm:pt modelId="{75078628-AF6C-4160-B426-6AB4AE5AC43A}" type="pres">
      <dgm:prSet presAssocID="{63D07DB4-843C-43B8-B886-E474DAC0EA31}" presName="compNode" presStyleCnt="0"/>
      <dgm:spPr/>
    </dgm:pt>
    <dgm:pt modelId="{9E1BB3F3-C4B8-4B9C-B120-C55CC4CDAD0A}" type="pres">
      <dgm:prSet presAssocID="{63D07DB4-843C-43B8-B886-E474DAC0EA31}" presName="iconBgRect" presStyleLbl="bgShp" presStyleIdx="3" presStyleCnt="4"/>
      <dgm:spPr/>
    </dgm:pt>
    <dgm:pt modelId="{F8EA1906-BE0C-4C70-BE7E-3259C2BE2DA7}" type="pres">
      <dgm:prSet presAssocID="{63D07DB4-843C-43B8-B886-E474DAC0EA3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solidFill>
            <a:srgbClr val="FD5245"/>
          </a:solidFill>
        </a:ln>
      </dgm:spPr>
      <dgm:extLst>
        <a:ext uri="{E40237B7-FDA0-4F09-8148-C483321AD2D9}">
          <dgm14:cNvPr xmlns:dgm14="http://schemas.microsoft.com/office/drawing/2010/diagram" id="0" name="" descr="Dollar"/>
        </a:ext>
      </dgm:extLst>
    </dgm:pt>
    <dgm:pt modelId="{1F8A6760-9573-4D3C-9E45-39B5F0B91890}" type="pres">
      <dgm:prSet presAssocID="{63D07DB4-843C-43B8-B886-E474DAC0EA31}" presName="spaceRect" presStyleCnt="0"/>
      <dgm:spPr/>
    </dgm:pt>
    <dgm:pt modelId="{E2CA7E23-D930-4D15-89B2-78B8BB077D0C}" type="pres">
      <dgm:prSet presAssocID="{63D07DB4-843C-43B8-B886-E474DAC0EA31}" presName="textRect" presStyleLbl="revTx" presStyleIdx="3" presStyleCnt="4">
        <dgm:presLayoutVars>
          <dgm:chMax val="1"/>
          <dgm:chPref val="1"/>
        </dgm:presLayoutVars>
      </dgm:prSet>
      <dgm:spPr/>
    </dgm:pt>
  </dgm:ptLst>
  <dgm:cxnLst>
    <dgm:cxn modelId="{30D0EE01-6942-4134-881A-2F1E41D783DB}" srcId="{5C9BD5BC-CA7E-4C23-AA7F-DB81CB631981}" destId="{63D07DB4-843C-43B8-B886-E474DAC0EA31}" srcOrd="3" destOrd="0" parTransId="{A557FF4F-4CB7-4159-A1EB-FEF216F7B334}" sibTransId="{90701DF3-BF9A-49E5-AF49-54DE3247A009}"/>
    <dgm:cxn modelId="{F969F820-A343-4C85-9E07-CBBCE9E2DEF6}" srcId="{5C9BD5BC-CA7E-4C23-AA7F-DB81CB631981}" destId="{AD824D8A-9FF5-4273-BD70-FC42FC7B7CC4}" srcOrd="0" destOrd="0" parTransId="{C49538C0-2355-4920-AF03-212E2DA95429}" sibTransId="{E6E4D6B9-E1F9-43AC-BBB4-40ADDCEAA823}"/>
    <dgm:cxn modelId="{A22CC964-E8D7-4E7C-A18C-CF50FC3C4DB0}" type="presOf" srcId="{302FE3EF-185C-4091-B7BD-A0B13F8C1FD2}" destId="{2E2D4AEE-D298-4A01-8788-85B96E464C34}" srcOrd="0" destOrd="0" presId="urn:microsoft.com/office/officeart/2018/2/layout/IconCircleList"/>
    <dgm:cxn modelId="{C15D8C76-6FD8-45D0-9DF3-CBE2506F5D2F}" type="presOf" srcId="{E6E4D6B9-E1F9-43AC-BBB4-40ADDCEAA823}" destId="{75F03AAB-33ED-4306-8B5A-C9B766FD9454}" srcOrd="0" destOrd="0" presId="urn:microsoft.com/office/officeart/2018/2/layout/IconCircleList"/>
    <dgm:cxn modelId="{D2CFCA77-C645-4931-8A04-15A44A93E3A5}" type="presOf" srcId="{E30493FD-D5F9-40F4-BB45-E9D3A1E57B3C}" destId="{48725FDC-29F6-4765-A971-6B895B39CA3B}" srcOrd="0" destOrd="0" presId="urn:microsoft.com/office/officeart/2018/2/layout/IconCircleList"/>
    <dgm:cxn modelId="{1B081289-2B06-4024-8D2F-EDF3AC40DE47}" srcId="{5C9BD5BC-CA7E-4C23-AA7F-DB81CB631981}" destId="{88D59DF2-4527-493D-8673-F9B64F65C70C}" srcOrd="2" destOrd="0" parTransId="{B21E9E56-2289-44F5-A9C7-D47D081033BF}" sibTransId="{E30493FD-D5F9-40F4-BB45-E9D3A1E57B3C}"/>
    <dgm:cxn modelId="{91D33298-7FF4-4F17-AB84-E383DA8173F1}" type="presOf" srcId="{88D59DF2-4527-493D-8673-F9B64F65C70C}" destId="{05C598A1-9072-4956-80B0-AEC313F2E712}" srcOrd="0" destOrd="0" presId="urn:microsoft.com/office/officeart/2018/2/layout/IconCircleList"/>
    <dgm:cxn modelId="{27069A9D-8BCC-45C4-9AE5-016D35BD1D67}" type="presOf" srcId="{E2835565-77D2-442F-AF6B-EE97EE3C3D82}" destId="{5505CC54-06B9-4397-855C-872FD861FF43}" srcOrd="0" destOrd="0" presId="urn:microsoft.com/office/officeart/2018/2/layout/IconCircleList"/>
    <dgm:cxn modelId="{87FF9EA2-6F6A-43E3-8BDD-7AE600E86E9F}" srcId="{5C9BD5BC-CA7E-4C23-AA7F-DB81CB631981}" destId="{E2835565-77D2-442F-AF6B-EE97EE3C3D82}" srcOrd="1" destOrd="0" parTransId="{2DD39D36-34D9-4061-9895-6C8BC2D7FFA3}" sibTransId="{302FE3EF-185C-4091-B7BD-A0B13F8C1FD2}"/>
    <dgm:cxn modelId="{D46E7DAE-95B8-4B9E-AF82-1F1ACB21A306}" type="presOf" srcId="{5C9BD5BC-CA7E-4C23-AA7F-DB81CB631981}" destId="{2E3685E8-F2D5-44D7-B3B5-CA497D082B47}" srcOrd="0" destOrd="0" presId="urn:microsoft.com/office/officeart/2018/2/layout/IconCircleList"/>
    <dgm:cxn modelId="{CFBDBAD1-33DE-4851-B89E-B40014E7B894}" type="presOf" srcId="{63D07DB4-843C-43B8-B886-E474DAC0EA31}" destId="{E2CA7E23-D930-4D15-89B2-78B8BB077D0C}" srcOrd="0" destOrd="0" presId="urn:microsoft.com/office/officeart/2018/2/layout/IconCircleList"/>
    <dgm:cxn modelId="{11D451DD-6B24-44A8-AB51-BE2F60F09C04}" type="presOf" srcId="{AD824D8A-9FF5-4273-BD70-FC42FC7B7CC4}" destId="{1510C070-41CE-4EA1-89B0-65C8FD764C07}" srcOrd="0" destOrd="0" presId="urn:microsoft.com/office/officeart/2018/2/layout/IconCircleList"/>
    <dgm:cxn modelId="{C1C4BF36-D682-4C4A-BA99-1D5BF7023294}" type="presParOf" srcId="{2E3685E8-F2D5-44D7-B3B5-CA497D082B47}" destId="{42972D0B-B956-4C85-92F8-1E7E047E10B4}" srcOrd="0" destOrd="0" presId="urn:microsoft.com/office/officeart/2018/2/layout/IconCircleList"/>
    <dgm:cxn modelId="{4F6AD82D-F79E-47F6-B8B8-5875A436A73D}" type="presParOf" srcId="{42972D0B-B956-4C85-92F8-1E7E047E10B4}" destId="{4C6C48F7-B065-450B-BE79-0FA4D7140658}" srcOrd="0" destOrd="0" presId="urn:microsoft.com/office/officeart/2018/2/layout/IconCircleList"/>
    <dgm:cxn modelId="{CFF9E630-00D1-43AD-8DBB-C60686F66A81}" type="presParOf" srcId="{4C6C48F7-B065-450B-BE79-0FA4D7140658}" destId="{D47BCCB1-4987-4F47-A552-179AA1E69A00}" srcOrd="0" destOrd="0" presId="urn:microsoft.com/office/officeart/2018/2/layout/IconCircleList"/>
    <dgm:cxn modelId="{93AF846C-8B53-4EA4-B003-8CDD4B8F28C6}" type="presParOf" srcId="{4C6C48F7-B065-450B-BE79-0FA4D7140658}" destId="{485E0253-8FAF-4C49-BE15-F5C5232C453C}" srcOrd="1" destOrd="0" presId="urn:microsoft.com/office/officeart/2018/2/layout/IconCircleList"/>
    <dgm:cxn modelId="{182C01D9-2474-4310-96AC-C0587353642C}" type="presParOf" srcId="{4C6C48F7-B065-450B-BE79-0FA4D7140658}" destId="{126E463A-BB7E-4928-97FE-56BBC7DE353A}" srcOrd="2" destOrd="0" presId="urn:microsoft.com/office/officeart/2018/2/layout/IconCircleList"/>
    <dgm:cxn modelId="{31F50A83-7911-4813-BD44-62FDEAF3AB59}" type="presParOf" srcId="{4C6C48F7-B065-450B-BE79-0FA4D7140658}" destId="{1510C070-41CE-4EA1-89B0-65C8FD764C07}" srcOrd="3" destOrd="0" presId="urn:microsoft.com/office/officeart/2018/2/layout/IconCircleList"/>
    <dgm:cxn modelId="{412C0C03-D87F-4283-A515-13F95AD71CB2}" type="presParOf" srcId="{42972D0B-B956-4C85-92F8-1E7E047E10B4}" destId="{75F03AAB-33ED-4306-8B5A-C9B766FD9454}" srcOrd="1" destOrd="0" presId="urn:microsoft.com/office/officeart/2018/2/layout/IconCircleList"/>
    <dgm:cxn modelId="{E1B27C06-C3A9-4049-9831-FD0512E02193}" type="presParOf" srcId="{42972D0B-B956-4C85-92F8-1E7E047E10B4}" destId="{07788B19-BFE3-496E-9308-24BCDFA77C40}" srcOrd="2" destOrd="0" presId="urn:microsoft.com/office/officeart/2018/2/layout/IconCircleList"/>
    <dgm:cxn modelId="{9DE404EE-C32F-4845-93AC-3352DADAADB8}" type="presParOf" srcId="{07788B19-BFE3-496E-9308-24BCDFA77C40}" destId="{86C79F26-FCDF-4EF2-9061-86E1D9CB760B}" srcOrd="0" destOrd="0" presId="urn:microsoft.com/office/officeart/2018/2/layout/IconCircleList"/>
    <dgm:cxn modelId="{27C04C04-340A-4153-94C8-6462F63F2815}" type="presParOf" srcId="{07788B19-BFE3-496E-9308-24BCDFA77C40}" destId="{D5DF76A9-9712-4717-865B-124D70A53781}" srcOrd="1" destOrd="0" presId="urn:microsoft.com/office/officeart/2018/2/layout/IconCircleList"/>
    <dgm:cxn modelId="{CBFFF79B-9EB6-4088-A7D6-5C0F18FF4BCD}" type="presParOf" srcId="{07788B19-BFE3-496E-9308-24BCDFA77C40}" destId="{8CE8A76F-6F86-4BB8-AD54-F28F9204688F}" srcOrd="2" destOrd="0" presId="urn:microsoft.com/office/officeart/2018/2/layout/IconCircleList"/>
    <dgm:cxn modelId="{C38D470A-0BD0-429C-8A66-902C5D2EDC95}" type="presParOf" srcId="{07788B19-BFE3-496E-9308-24BCDFA77C40}" destId="{5505CC54-06B9-4397-855C-872FD861FF43}" srcOrd="3" destOrd="0" presId="urn:microsoft.com/office/officeart/2018/2/layout/IconCircleList"/>
    <dgm:cxn modelId="{B11D38AF-D2F9-4320-8CFE-5FC1424F9ECE}" type="presParOf" srcId="{42972D0B-B956-4C85-92F8-1E7E047E10B4}" destId="{2E2D4AEE-D298-4A01-8788-85B96E464C34}" srcOrd="3" destOrd="0" presId="urn:microsoft.com/office/officeart/2018/2/layout/IconCircleList"/>
    <dgm:cxn modelId="{F0687318-D323-450E-9E1F-51DF6C34E27F}" type="presParOf" srcId="{42972D0B-B956-4C85-92F8-1E7E047E10B4}" destId="{B9298892-AAAC-42B1-B82C-D29DE9F970EE}" srcOrd="4" destOrd="0" presId="urn:microsoft.com/office/officeart/2018/2/layout/IconCircleList"/>
    <dgm:cxn modelId="{81248391-E3C0-40FE-B818-634BC154E07F}" type="presParOf" srcId="{B9298892-AAAC-42B1-B82C-D29DE9F970EE}" destId="{4F5A5027-327A-4A18-8F3B-09C0CBEC5234}" srcOrd="0" destOrd="0" presId="urn:microsoft.com/office/officeart/2018/2/layout/IconCircleList"/>
    <dgm:cxn modelId="{23389FCF-0512-4411-B7F5-BB8970D2E923}" type="presParOf" srcId="{B9298892-AAAC-42B1-B82C-D29DE9F970EE}" destId="{B7C69DCC-6239-4C85-9D64-07360637C14B}" srcOrd="1" destOrd="0" presId="urn:microsoft.com/office/officeart/2018/2/layout/IconCircleList"/>
    <dgm:cxn modelId="{02183046-BFA2-4E12-9342-2D4257C6162E}" type="presParOf" srcId="{B9298892-AAAC-42B1-B82C-D29DE9F970EE}" destId="{EE57CC92-74D2-4190-953E-6C9AABCEE3CD}" srcOrd="2" destOrd="0" presId="urn:microsoft.com/office/officeart/2018/2/layout/IconCircleList"/>
    <dgm:cxn modelId="{CC1DAD10-49BB-4E0E-A2EF-48124248527C}" type="presParOf" srcId="{B9298892-AAAC-42B1-B82C-D29DE9F970EE}" destId="{05C598A1-9072-4956-80B0-AEC313F2E712}" srcOrd="3" destOrd="0" presId="urn:microsoft.com/office/officeart/2018/2/layout/IconCircleList"/>
    <dgm:cxn modelId="{10689262-B923-4992-9130-E2633512B341}" type="presParOf" srcId="{42972D0B-B956-4C85-92F8-1E7E047E10B4}" destId="{48725FDC-29F6-4765-A971-6B895B39CA3B}" srcOrd="5" destOrd="0" presId="urn:microsoft.com/office/officeart/2018/2/layout/IconCircleList"/>
    <dgm:cxn modelId="{CAC39DBA-6231-409E-A2B1-F586062EAE2D}" type="presParOf" srcId="{42972D0B-B956-4C85-92F8-1E7E047E10B4}" destId="{75078628-AF6C-4160-B426-6AB4AE5AC43A}" srcOrd="6" destOrd="0" presId="urn:microsoft.com/office/officeart/2018/2/layout/IconCircleList"/>
    <dgm:cxn modelId="{4832497E-876A-4DC5-BF88-D7EE5FBAB971}" type="presParOf" srcId="{75078628-AF6C-4160-B426-6AB4AE5AC43A}" destId="{9E1BB3F3-C4B8-4B9C-B120-C55CC4CDAD0A}" srcOrd="0" destOrd="0" presId="urn:microsoft.com/office/officeart/2018/2/layout/IconCircleList"/>
    <dgm:cxn modelId="{9D7AEAC5-932A-444E-A9ED-249711BAC2BA}" type="presParOf" srcId="{75078628-AF6C-4160-B426-6AB4AE5AC43A}" destId="{F8EA1906-BE0C-4C70-BE7E-3259C2BE2DA7}" srcOrd="1" destOrd="0" presId="urn:microsoft.com/office/officeart/2018/2/layout/IconCircleList"/>
    <dgm:cxn modelId="{B11827D9-E4CD-46DC-BD6F-A1CBEAF4D793}" type="presParOf" srcId="{75078628-AF6C-4160-B426-6AB4AE5AC43A}" destId="{1F8A6760-9573-4D3C-9E45-39B5F0B91890}" srcOrd="2" destOrd="0" presId="urn:microsoft.com/office/officeart/2018/2/layout/IconCircleList"/>
    <dgm:cxn modelId="{4E80F8FD-ACA8-4AEC-8FE1-34B7500D4EDE}" type="presParOf" srcId="{75078628-AF6C-4160-B426-6AB4AE5AC43A}" destId="{E2CA7E23-D930-4D15-89B2-78B8BB077D0C}"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425884-7B0D-410F-BEF7-FD33C8066832}" type="doc">
      <dgm:prSet loTypeId="urn:microsoft.com/office/officeart/2005/8/layout/process4" loCatId="process" qsTypeId="urn:microsoft.com/office/officeart/2005/8/quickstyle/simple2" qsCatId="simple" csTypeId="urn:microsoft.com/office/officeart/2005/8/colors/accent3_2" csCatId="accent3" phldr="1"/>
      <dgm:spPr/>
      <dgm:t>
        <a:bodyPr/>
        <a:lstStyle/>
        <a:p>
          <a:endParaRPr lang="en-US"/>
        </a:p>
      </dgm:t>
    </dgm:pt>
    <dgm:pt modelId="{ED712B14-A9B6-42B7-86C2-74ACF3678EBD}">
      <dgm:prSet/>
      <dgm:spPr>
        <a:solidFill>
          <a:srgbClr val="FD5245"/>
        </a:solidFill>
      </dgm:spPr>
      <dgm:t>
        <a:bodyPr/>
        <a:lstStyle/>
        <a:p>
          <a:r>
            <a:rPr lang="en-US" dirty="0"/>
            <a:t>Registration takes place in the spring semester prior to the summer or fall when you will be taking dual credit</a:t>
          </a:r>
        </a:p>
      </dgm:t>
    </dgm:pt>
    <dgm:pt modelId="{FD909E73-AD66-42F6-AECD-EEF173D85D4A}" type="parTrans" cxnId="{FC0F19E3-EA8E-44F9-BAD7-81F3271FD017}">
      <dgm:prSet/>
      <dgm:spPr/>
      <dgm:t>
        <a:bodyPr/>
        <a:lstStyle/>
        <a:p>
          <a:endParaRPr lang="en-US"/>
        </a:p>
      </dgm:t>
    </dgm:pt>
    <dgm:pt modelId="{75DD8084-E51B-454B-96A7-7FAAEB547065}" type="sibTrans" cxnId="{FC0F19E3-EA8E-44F9-BAD7-81F3271FD017}">
      <dgm:prSet/>
      <dgm:spPr/>
      <dgm:t>
        <a:bodyPr/>
        <a:lstStyle/>
        <a:p>
          <a:endParaRPr lang="en-US"/>
        </a:p>
      </dgm:t>
    </dgm:pt>
    <dgm:pt modelId="{A1E9FFCF-2C9C-4A2B-AD18-7AFF33F7B0D5}">
      <dgm:prSet/>
      <dgm:spPr>
        <a:solidFill>
          <a:srgbClr val="FD5245"/>
        </a:solidFill>
      </dgm:spPr>
      <dgm:t>
        <a:bodyPr/>
        <a:lstStyle/>
        <a:p>
          <a:r>
            <a:rPr lang="en-US" dirty="0"/>
            <a:t>Students MUST:</a:t>
          </a:r>
        </a:p>
      </dgm:t>
    </dgm:pt>
    <dgm:pt modelId="{6E67C198-7672-424D-A8D6-D154244534E8}" type="parTrans" cxnId="{8647B7CD-9BC3-4492-81DB-11E04BFAAFBA}">
      <dgm:prSet/>
      <dgm:spPr/>
      <dgm:t>
        <a:bodyPr/>
        <a:lstStyle/>
        <a:p>
          <a:endParaRPr lang="en-US"/>
        </a:p>
      </dgm:t>
    </dgm:pt>
    <dgm:pt modelId="{C15B7F06-7A31-436A-A183-DF33F91FE861}" type="sibTrans" cxnId="{8647B7CD-9BC3-4492-81DB-11E04BFAAFBA}">
      <dgm:prSet/>
      <dgm:spPr/>
      <dgm:t>
        <a:bodyPr/>
        <a:lstStyle/>
        <a:p>
          <a:endParaRPr lang="en-US"/>
        </a:p>
      </dgm:t>
    </dgm:pt>
    <dgm:pt modelId="{68A6D277-741B-4DD4-A3B6-4ADB8228F2F8}">
      <dgm:prSet custT="1"/>
      <dgm:spPr/>
      <dgm:t>
        <a:bodyPr/>
        <a:lstStyle/>
        <a:p>
          <a:r>
            <a:rPr lang="en-US" sz="700" dirty="0"/>
            <a:t>Attend a </a:t>
          </a:r>
          <a:r>
            <a:rPr lang="en-US" sz="1050" dirty="0"/>
            <a:t>dual</a:t>
          </a:r>
          <a:r>
            <a:rPr lang="en-US" sz="700" dirty="0"/>
            <a:t> credit interest meeting (you’re doing this today!)</a:t>
          </a:r>
        </a:p>
      </dgm:t>
    </dgm:pt>
    <dgm:pt modelId="{543E82B6-3C61-4CA8-9464-04A4254DF57E}" type="parTrans" cxnId="{1CA18B57-051F-43D6-9A09-42CCBE9F0A55}">
      <dgm:prSet/>
      <dgm:spPr/>
      <dgm:t>
        <a:bodyPr/>
        <a:lstStyle/>
        <a:p>
          <a:endParaRPr lang="en-US"/>
        </a:p>
      </dgm:t>
    </dgm:pt>
    <dgm:pt modelId="{828E576A-3EAC-43DE-BF84-9226E882FE8B}" type="sibTrans" cxnId="{1CA18B57-051F-43D6-9A09-42CCBE9F0A55}">
      <dgm:prSet/>
      <dgm:spPr/>
      <dgm:t>
        <a:bodyPr/>
        <a:lstStyle/>
        <a:p>
          <a:endParaRPr lang="en-US"/>
        </a:p>
      </dgm:t>
    </dgm:pt>
    <dgm:pt modelId="{605E7052-A2F7-46C8-8907-A74A78D089D3}">
      <dgm:prSet/>
      <dgm:spPr/>
      <dgm:t>
        <a:bodyPr/>
        <a:lstStyle/>
        <a:p>
          <a:r>
            <a:rPr lang="en-US" dirty="0"/>
            <a:t>Enroll in the appropriate dual credit class during high school course selection </a:t>
          </a:r>
          <a:r>
            <a:rPr lang="en-US" b="1" dirty="0"/>
            <a:t>(January 23-February 5)</a:t>
          </a:r>
          <a:endParaRPr lang="en-US" dirty="0"/>
        </a:p>
      </dgm:t>
    </dgm:pt>
    <dgm:pt modelId="{B0A28105-1B79-4439-8010-495B8429C91D}" type="parTrans" cxnId="{954425D9-D14D-41D0-8FA2-4200E59661EC}">
      <dgm:prSet/>
      <dgm:spPr/>
      <dgm:t>
        <a:bodyPr/>
        <a:lstStyle/>
        <a:p>
          <a:endParaRPr lang="en-US"/>
        </a:p>
      </dgm:t>
    </dgm:pt>
    <dgm:pt modelId="{BEF98D21-B0E0-4C1B-96E8-440306584392}" type="sibTrans" cxnId="{954425D9-D14D-41D0-8FA2-4200E59661EC}">
      <dgm:prSet/>
      <dgm:spPr/>
      <dgm:t>
        <a:bodyPr/>
        <a:lstStyle/>
        <a:p>
          <a:endParaRPr lang="en-US"/>
        </a:p>
      </dgm:t>
    </dgm:pt>
    <dgm:pt modelId="{AC97C822-3094-43D4-9066-1C45B2B5D016}">
      <dgm:prSet/>
      <dgm:spPr/>
      <dgm:t>
        <a:bodyPr/>
        <a:lstStyle/>
        <a:p>
          <a:r>
            <a:rPr lang="en-US" dirty="0"/>
            <a:t>Verify that you’re eligible to take dual credit</a:t>
          </a:r>
        </a:p>
      </dgm:t>
    </dgm:pt>
    <dgm:pt modelId="{1990983F-9336-47AE-91B2-5C675A88A975}" type="parTrans" cxnId="{C20FFB71-0B42-471C-B904-3A22A0A5F1AA}">
      <dgm:prSet/>
      <dgm:spPr/>
      <dgm:t>
        <a:bodyPr/>
        <a:lstStyle/>
        <a:p>
          <a:endParaRPr lang="en-US"/>
        </a:p>
      </dgm:t>
    </dgm:pt>
    <dgm:pt modelId="{122A49D0-A7C2-40C4-9486-73A1D1837980}" type="sibTrans" cxnId="{C20FFB71-0B42-471C-B904-3A22A0A5F1AA}">
      <dgm:prSet/>
      <dgm:spPr/>
      <dgm:t>
        <a:bodyPr/>
        <a:lstStyle/>
        <a:p>
          <a:endParaRPr lang="en-US"/>
        </a:p>
      </dgm:t>
    </dgm:pt>
    <dgm:pt modelId="{89ABA6F8-0A08-4789-AED3-4E45EF5E8B7A}">
      <dgm:prSet/>
      <dgm:spPr/>
      <dgm:t>
        <a:bodyPr/>
        <a:lstStyle/>
        <a:p>
          <a:r>
            <a:rPr lang="en-US" dirty="0"/>
            <a:t>Apply to HCC as a dual credit student through Apply Texas and obtain an HCC ID #</a:t>
          </a:r>
        </a:p>
      </dgm:t>
    </dgm:pt>
    <dgm:pt modelId="{9A64B74D-1479-4D02-A824-48CEC7C2E499}" type="parTrans" cxnId="{924D9F91-F683-4778-B9B0-B47E33247916}">
      <dgm:prSet/>
      <dgm:spPr/>
      <dgm:t>
        <a:bodyPr/>
        <a:lstStyle/>
        <a:p>
          <a:endParaRPr lang="en-US"/>
        </a:p>
      </dgm:t>
    </dgm:pt>
    <dgm:pt modelId="{2E5E5599-E138-411B-B2CA-EA721DC41FD2}" type="sibTrans" cxnId="{924D9F91-F683-4778-B9B0-B47E33247916}">
      <dgm:prSet/>
      <dgm:spPr/>
      <dgm:t>
        <a:bodyPr/>
        <a:lstStyle/>
        <a:p>
          <a:endParaRPr lang="en-US"/>
        </a:p>
      </dgm:t>
    </dgm:pt>
    <dgm:pt modelId="{3109AB14-A0F7-42E3-B4BE-34593B466ED9}">
      <dgm:prSet/>
      <dgm:spPr/>
      <dgm:t>
        <a:bodyPr/>
        <a:lstStyle/>
        <a:p>
          <a:r>
            <a:rPr lang="en-US" dirty="0"/>
            <a:t>Complete all dual credit paperwork on time-Available January 30, 2023</a:t>
          </a:r>
        </a:p>
      </dgm:t>
    </dgm:pt>
    <dgm:pt modelId="{EF0CDF04-259D-493D-8D31-084C4B4A04BD}" type="parTrans" cxnId="{2757B76E-2CA6-4C46-B631-B1EF3DCBD049}">
      <dgm:prSet/>
      <dgm:spPr/>
      <dgm:t>
        <a:bodyPr/>
        <a:lstStyle/>
        <a:p>
          <a:endParaRPr lang="en-US"/>
        </a:p>
      </dgm:t>
    </dgm:pt>
    <dgm:pt modelId="{C6556579-8502-4D3E-BA9A-2AD71DAF622E}" type="sibTrans" cxnId="{2757B76E-2CA6-4C46-B631-B1EF3DCBD049}">
      <dgm:prSet/>
      <dgm:spPr/>
      <dgm:t>
        <a:bodyPr/>
        <a:lstStyle/>
        <a:p>
          <a:endParaRPr lang="en-US"/>
        </a:p>
      </dgm:t>
    </dgm:pt>
    <dgm:pt modelId="{91849832-757E-4924-B88B-8A4A62EACDDC}">
      <dgm:prSet/>
      <dgm:spPr/>
      <dgm:t>
        <a:bodyPr/>
        <a:lstStyle/>
        <a:p>
          <a:r>
            <a:rPr lang="en-US" dirty="0"/>
            <a:t>Pay attention to emails and messages received throughout the process</a:t>
          </a:r>
        </a:p>
      </dgm:t>
    </dgm:pt>
    <dgm:pt modelId="{75D7CF35-BDB4-46CF-9A51-04D9EF1FE655}" type="parTrans" cxnId="{C093176F-50B7-4288-B6E0-64668A10CE4E}">
      <dgm:prSet/>
      <dgm:spPr/>
      <dgm:t>
        <a:bodyPr/>
        <a:lstStyle/>
        <a:p>
          <a:endParaRPr lang="en-US"/>
        </a:p>
      </dgm:t>
    </dgm:pt>
    <dgm:pt modelId="{246B0CE7-F1ED-4729-8A73-CEB523696B8B}" type="sibTrans" cxnId="{C093176F-50B7-4288-B6E0-64668A10CE4E}">
      <dgm:prSet/>
      <dgm:spPr/>
      <dgm:t>
        <a:bodyPr/>
        <a:lstStyle/>
        <a:p>
          <a:endParaRPr lang="en-US"/>
        </a:p>
      </dgm:t>
    </dgm:pt>
    <dgm:pt modelId="{F79B3225-076F-485A-9DD4-2F8FA46ED993}" type="pres">
      <dgm:prSet presAssocID="{E7425884-7B0D-410F-BEF7-FD33C8066832}" presName="Name0" presStyleCnt="0">
        <dgm:presLayoutVars>
          <dgm:dir/>
          <dgm:animLvl val="lvl"/>
          <dgm:resizeHandles val="exact"/>
        </dgm:presLayoutVars>
      </dgm:prSet>
      <dgm:spPr/>
    </dgm:pt>
    <dgm:pt modelId="{FD086FE0-6924-432F-90BC-9625A0EB4B27}" type="pres">
      <dgm:prSet presAssocID="{A1E9FFCF-2C9C-4A2B-AD18-7AFF33F7B0D5}" presName="boxAndChildren" presStyleCnt="0"/>
      <dgm:spPr/>
    </dgm:pt>
    <dgm:pt modelId="{CF601B56-479E-43B3-95A8-C1F5E1CF55C3}" type="pres">
      <dgm:prSet presAssocID="{A1E9FFCF-2C9C-4A2B-AD18-7AFF33F7B0D5}" presName="parentTextBox" presStyleLbl="node1" presStyleIdx="0" presStyleCnt="2"/>
      <dgm:spPr/>
    </dgm:pt>
    <dgm:pt modelId="{E7CD1B31-33EA-4867-9427-7A120273D03E}" type="pres">
      <dgm:prSet presAssocID="{A1E9FFCF-2C9C-4A2B-AD18-7AFF33F7B0D5}" presName="entireBox" presStyleLbl="node1" presStyleIdx="0" presStyleCnt="2"/>
      <dgm:spPr/>
    </dgm:pt>
    <dgm:pt modelId="{83DF692D-F0D0-472F-B857-D4E1A6CBFF0C}" type="pres">
      <dgm:prSet presAssocID="{A1E9FFCF-2C9C-4A2B-AD18-7AFF33F7B0D5}" presName="descendantBox" presStyleCnt="0"/>
      <dgm:spPr/>
    </dgm:pt>
    <dgm:pt modelId="{99DAAE5B-F6B3-4D89-9A08-692F1BFEFF65}" type="pres">
      <dgm:prSet presAssocID="{68A6D277-741B-4DD4-A3B6-4ADB8228F2F8}" presName="childTextBox" presStyleLbl="fgAccFollowNode1" presStyleIdx="0" presStyleCnt="6">
        <dgm:presLayoutVars>
          <dgm:bulletEnabled val="1"/>
        </dgm:presLayoutVars>
      </dgm:prSet>
      <dgm:spPr/>
    </dgm:pt>
    <dgm:pt modelId="{70B27807-3659-4B1E-8574-8CE8D66A5C8E}" type="pres">
      <dgm:prSet presAssocID="{605E7052-A2F7-46C8-8907-A74A78D089D3}" presName="childTextBox" presStyleLbl="fgAccFollowNode1" presStyleIdx="1" presStyleCnt="6">
        <dgm:presLayoutVars>
          <dgm:bulletEnabled val="1"/>
        </dgm:presLayoutVars>
      </dgm:prSet>
      <dgm:spPr/>
    </dgm:pt>
    <dgm:pt modelId="{A11F9A59-9B11-4044-A894-4539ECF91A79}" type="pres">
      <dgm:prSet presAssocID="{AC97C822-3094-43D4-9066-1C45B2B5D016}" presName="childTextBox" presStyleLbl="fgAccFollowNode1" presStyleIdx="2" presStyleCnt="6">
        <dgm:presLayoutVars>
          <dgm:bulletEnabled val="1"/>
        </dgm:presLayoutVars>
      </dgm:prSet>
      <dgm:spPr/>
    </dgm:pt>
    <dgm:pt modelId="{6B2DE971-C166-4401-BA81-C881C5EE7BDB}" type="pres">
      <dgm:prSet presAssocID="{89ABA6F8-0A08-4789-AED3-4E45EF5E8B7A}" presName="childTextBox" presStyleLbl="fgAccFollowNode1" presStyleIdx="3" presStyleCnt="6">
        <dgm:presLayoutVars>
          <dgm:bulletEnabled val="1"/>
        </dgm:presLayoutVars>
      </dgm:prSet>
      <dgm:spPr/>
    </dgm:pt>
    <dgm:pt modelId="{97408FF4-1626-4AB1-8819-1F21906C02FF}" type="pres">
      <dgm:prSet presAssocID="{3109AB14-A0F7-42E3-B4BE-34593B466ED9}" presName="childTextBox" presStyleLbl="fgAccFollowNode1" presStyleIdx="4" presStyleCnt="6">
        <dgm:presLayoutVars>
          <dgm:bulletEnabled val="1"/>
        </dgm:presLayoutVars>
      </dgm:prSet>
      <dgm:spPr/>
    </dgm:pt>
    <dgm:pt modelId="{DFBCCBF6-6B6E-48E5-93E6-B1DE7423E79D}" type="pres">
      <dgm:prSet presAssocID="{91849832-757E-4924-B88B-8A4A62EACDDC}" presName="childTextBox" presStyleLbl="fgAccFollowNode1" presStyleIdx="5" presStyleCnt="6">
        <dgm:presLayoutVars>
          <dgm:bulletEnabled val="1"/>
        </dgm:presLayoutVars>
      </dgm:prSet>
      <dgm:spPr/>
    </dgm:pt>
    <dgm:pt modelId="{806B3793-3CA5-4E6B-A6FB-A780774419FD}" type="pres">
      <dgm:prSet presAssocID="{75DD8084-E51B-454B-96A7-7FAAEB547065}" presName="sp" presStyleCnt="0"/>
      <dgm:spPr/>
    </dgm:pt>
    <dgm:pt modelId="{520491BE-1AE2-443E-8AE3-5B97A2B8AD90}" type="pres">
      <dgm:prSet presAssocID="{ED712B14-A9B6-42B7-86C2-74ACF3678EBD}" presName="arrowAndChildren" presStyleCnt="0"/>
      <dgm:spPr/>
    </dgm:pt>
    <dgm:pt modelId="{2BFE8048-36E6-4BEB-B33A-6127635D6BDA}" type="pres">
      <dgm:prSet presAssocID="{ED712B14-A9B6-42B7-86C2-74ACF3678EBD}" presName="parentTextArrow" presStyleLbl="node1" presStyleIdx="1" presStyleCnt="2"/>
      <dgm:spPr/>
    </dgm:pt>
  </dgm:ptLst>
  <dgm:cxnLst>
    <dgm:cxn modelId="{1DC9C308-9BB2-4EA7-B04C-FEC183296C93}" type="presOf" srcId="{A1E9FFCF-2C9C-4A2B-AD18-7AFF33F7B0D5}" destId="{E7CD1B31-33EA-4867-9427-7A120273D03E}" srcOrd="1" destOrd="0" presId="urn:microsoft.com/office/officeart/2005/8/layout/process4"/>
    <dgm:cxn modelId="{761F2F0E-9638-4E47-B36E-8F9E7114AA3C}" type="presOf" srcId="{605E7052-A2F7-46C8-8907-A74A78D089D3}" destId="{70B27807-3659-4B1E-8574-8CE8D66A5C8E}" srcOrd="0" destOrd="0" presId="urn:microsoft.com/office/officeart/2005/8/layout/process4"/>
    <dgm:cxn modelId="{84D5E940-B86F-41A8-BAAD-5AC52D2BB7CB}" type="presOf" srcId="{A1E9FFCF-2C9C-4A2B-AD18-7AFF33F7B0D5}" destId="{CF601B56-479E-43B3-95A8-C1F5E1CF55C3}" srcOrd="0" destOrd="0" presId="urn:microsoft.com/office/officeart/2005/8/layout/process4"/>
    <dgm:cxn modelId="{2757B76E-2CA6-4C46-B631-B1EF3DCBD049}" srcId="{A1E9FFCF-2C9C-4A2B-AD18-7AFF33F7B0D5}" destId="{3109AB14-A0F7-42E3-B4BE-34593B466ED9}" srcOrd="4" destOrd="0" parTransId="{EF0CDF04-259D-493D-8D31-084C4B4A04BD}" sibTransId="{C6556579-8502-4D3E-BA9A-2AD71DAF622E}"/>
    <dgm:cxn modelId="{C093176F-50B7-4288-B6E0-64668A10CE4E}" srcId="{A1E9FFCF-2C9C-4A2B-AD18-7AFF33F7B0D5}" destId="{91849832-757E-4924-B88B-8A4A62EACDDC}" srcOrd="5" destOrd="0" parTransId="{75D7CF35-BDB4-46CF-9A51-04D9EF1FE655}" sibTransId="{246B0CE7-F1ED-4729-8A73-CEB523696B8B}"/>
    <dgm:cxn modelId="{C20FFB71-0B42-471C-B904-3A22A0A5F1AA}" srcId="{A1E9FFCF-2C9C-4A2B-AD18-7AFF33F7B0D5}" destId="{AC97C822-3094-43D4-9066-1C45B2B5D016}" srcOrd="2" destOrd="0" parTransId="{1990983F-9336-47AE-91B2-5C675A88A975}" sibTransId="{122A49D0-A7C2-40C4-9486-73A1D1837980}"/>
    <dgm:cxn modelId="{1CA18B57-051F-43D6-9A09-42CCBE9F0A55}" srcId="{A1E9FFCF-2C9C-4A2B-AD18-7AFF33F7B0D5}" destId="{68A6D277-741B-4DD4-A3B6-4ADB8228F2F8}" srcOrd="0" destOrd="0" parTransId="{543E82B6-3C61-4CA8-9464-04A4254DF57E}" sibTransId="{828E576A-3EAC-43DE-BF84-9226E882FE8B}"/>
    <dgm:cxn modelId="{CA095278-DDAE-49DE-BF16-2CB193408A57}" type="presOf" srcId="{ED712B14-A9B6-42B7-86C2-74ACF3678EBD}" destId="{2BFE8048-36E6-4BEB-B33A-6127635D6BDA}" srcOrd="0" destOrd="0" presId="urn:microsoft.com/office/officeart/2005/8/layout/process4"/>
    <dgm:cxn modelId="{1C50AF7C-714C-4C9C-999D-B0E2A3EC3D55}" type="presOf" srcId="{68A6D277-741B-4DD4-A3B6-4ADB8228F2F8}" destId="{99DAAE5B-F6B3-4D89-9A08-692F1BFEFF65}" srcOrd="0" destOrd="0" presId="urn:microsoft.com/office/officeart/2005/8/layout/process4"/>
    <dgm:cxn modelId="{3E83007E-1CDE-49EC-99B3-E051D7AAA681}" type="presOf" srcId="{E7425884-7B0D-410F-BEF7-FD33C8066832}" destId="{F79B3225-076F-485A-9DD4-2F8FA46ED993}" srcOrd="0" destOrd="0" presId="urn:microsoft.com/office/officeart/2005/8/layout/process4"/>
    <dgm:cxn modelId="{78FE487F-524F-4660-A497-EF00793982F0}" type="presOf" srcId="{AC97C822-3094-43D4-9066-1C45B2B5D016}" destId="{A11F9A59-9B11-4044-A894-4539ECF91A79}" srcOrd="0" destOrd="0" presId="urn:microsoft.com/office/officeart/2005/8/layout/process4"/>
    <dgm:cxn modelId="{924D9F91-F683-4778-B9B0-B47E33247916}" srcId="{A1E9FFCF-2C9C-4A2B-AD18-7AFF33F7B0D5}" destId="{89ABA6F8-0A08-4789-AED3-4E45EF5E8B7A}" srcOrd="3" destOrd="0" parTransId="{9A64B74D-1479-4D02-A824-48CEC7C2E499}" sibTransId="{2E5E5599-E138-411B-B2CA-EA721DC41FD2}"/>
    <dgm:cxn modelId="{9BE6D7B0-B57E-4699-9AF2-41AF3B149F02}" type="presOf" srcId="{3109AB14-A0F7-42E3-B4BE-34593B466ED9}" destId="{97408FF4-1626-4AB1-8819-1F21906C02FF}" srcOrd="0" destOrd="0" presId="urn:microsoft.com/office/officeart/2005/8/layout/process4"/>
    <dgm:cxn modelId="{CF5425BF-C017-4153-B869-B58291BF1232}" type="presOf" srcId="{89ABA6F8-0A08-4789-AED3-4E45EF5E8B7A}" destId="{6B2DE971-C166-4401-BA81-C881C5EE7BDB}" srcOrd="0" destOrd="0" presId="urn:microsoft.com/office/officeart/2005/8/layout/process4"/>
    <dgm:cxn modelId="{8647B7CD-9BC3-4492-81DB-11E04BFAAFBA}" srcId="{E7425884-7B0D-410F-BEF7-FD33C8066832}" destId="{A1E9FFCF-2C9C-4A2B-AD18-7AFF33F7B0D5}" srcOrd="1" destOrd="0" parTransId="{6E67C198-7672-424D-A8D6-D154244534E8}" sibTransId="{C15B7F06-7A31-436A-A183-DF33F91FE861}"/>
    <dgm:cxn modelId="{954425D9-D14D-41D0-8FA2-4200E59661EC}" srcId="{A1E9FFCF-2C9C-4A2B-AD18-7AFF33F7B0D5}" destId="{605E7052-A2F7-46C8-8907-A74A78D089D3}" srcOrd="1" destOrd="0" parTransId="{B0A28105-1B79-4439-8010-495B8429C91D}" sibTransId="{BEF98D21-B0E0-4C1B-96E8-440306584392}"/>
    <dgm:cxn modelId="{FC0F19E3-EA8E-44F9-BAD7-81F3271FD017}" srcId="{E7425884-7B0D-410F-BEF7-FD33C8066832}" destId="{ED712B14-A9B6-42B7-86C2-74ACF3678EBD}" srcOrd="0" destOrd="0" parTransId="{FD909E73-AD66-42F6-AECD-EEF173D85D4A}" sibTransId="{75DD8084-E51B-454B-96A7-7FAAEB547065}"/>
    <dgm:cxn modelId="{53F05EFB-707F-41EB-AF52-1F9EB112FB9D}" type="presOf" srcId="{91849832-757E-4924-B88B-8A4A62EACDDC}" destId="{DFBCCBF6-6B6E-48E5-93E6-B1DE7423E79D}" srcOrd="0" destOrd="0" presId="urn:microsoft.com/office/officeart/2005/8/layout/process4"/>
    <dgm:cxn modelId="{AAC91836-DA4F-4C4B-8695-88C60DB8DE8D}" type="presParOf" srcId="{F79B3225-076F-485A-9DD4-2F8FA46ED993}" destId="{FD086FE0-6924-432F-90BC-9625A0EB4B27}" srcOrd="0" destOrd="0" presId="urn:microsoft.com/office/officeart/2005/8/layout/process4"/>
    <dgm:cxn modelId="{6F928E3D-2041-4C3B-B1B0-981472F8A475}" type="presParOf" srcId="{FD086FE0-6924-432F-90BC-9625A0EB4B27}" destId="{CF601B56-479E-43B3-95A8-C1F5E1CF55C3}" srcOrd="0" destOrd="0" presId="urn:microsoft.com/office/officeart/2005/8/layout/process4"/>
    <dgm:cxn modelId="{7087DC28-D4B3-4A2F-AB22-096CC6E74934}" type="presParOf" srcId="{FD086FE0-6924-432F-90BC-9625A0EB4B27}" destId="{E7CD1B31-33EA-4867-9427-7A120273D03E}" srcOrd="1" destOrd="0" presId="urn:microsoft.com/office/officeart/2005/8/layout/process4"/>
    <dgm:cxn modelId="{B67154A9-2BEC-4F85-95A9-D3EC0912E019}" type="presParOf" srcId="{FD086FE0-6924-432F-90BC-9625A0EB4B27}" destId="{83DF692D-F0D0-472F-B857-D4E1A6CBFF0C}" srcOrd="2" destOrd="0" presId="urn:microsoft.com/office/officeart/2005/8/layout/process4"/>
    <dgm:cxn modelId="{AC6FA3C2-6E6E-4330-A4FE-4311B63267DA}" type="presParOf" srcId="{83DF692D-F0D0-472F-B857-D4E1A6CBFF0C}" destId="{99DAAE5B-F6B3-4D89-9A08-692F1BFEFF65}" srcOrd="0" destOrd="0" presId="urn:microsoft.com/office/officeart/2005/8/layout/process4"/>
    <dgm:cxn modelId="{C1575E7E-2296-489F-B5D2-1AF3FCDEDCB9}" type="presParOf" srcId="{83DF692D-F0D0-472F-B857-D4E1A6CBFF0C}" destId="{70B27807-3659-4B1E-8574-8CE8D66A5C8E}" srcOrd="1" destOrd="0" presId="urn:microsoft.com/office/officeart/2005/8/layout/process4"/>
    <dgm:cxn modelId="{B10444A5-1FEA-4781-8C95-4A102B13BBA3}" type="presParOf" srcId="{83DF692D-F0D0-472F-B857-D4E1A6CBFF0C}" destId="{A11F9A59-9B11-4044-A894-4539ECF91A79}" srcOrd="2" destOrd="0" presId="urn:microsoft.com/office/officeart/2005/8/layout/process4"/>
    <dgm:cxn modelId="{89048288-8C84-495D-8148-A07D6057EE53}" type="presParOf" srcId="{83DF692D-F0D0-472F-B857-D4E1A6CBFF0C}" destId="{6B2DE971-C166-4401-BA81-C881C5EE7BDB}" srcOrd="3" destOrd="0" presId="urn:microsoft.com/office/officeart/2005/8/layout/process4"/>
    <dgm:cxn modelId="{C1B8679B-2A01-43D2-A965-C4E539148B53}" type="presParOf" srcId="{83DF692D-F0D0-472F-B857-D4E1A6CBFF0C}" destId="{97408FF4-1626-4AB1-8819-1F21906C02FF}" srcOrd="4" destOrd="0" presId="urn:microsoft.com/office/officeart/2005/8/layout/process4"/>
    <dgm:cxn modelId="{A9DC5C04-F777-4BD7-8B58-126766B97F21}" type="presParOf" srcId="{83DF692D-F0D0-472F-B857-D4E1A6CBFF0C}" destId="{DFBCCBF6-6B6E-48E5-93E6-B1DE7423E79D}" srcOrd="5" destOrd="0" presId="urn:microsoft.com/office/officeart/2005/8/layout/process4"/>
    <dgm:cxn modelId="{4E4B4F32-AA17-483C-81E7-30471CDE0A53}" type="presParOf" srcId="{F79B3225-076F-485A-9DD4-2F8FA46ED993}" destId="{806B3793-3CA5-4E6B-A6FB-A780774419FD}" srcOrd="1" destOrd="0" presId="urn:microsoft.com/office/officeart/2005/8/layout/process4"/>
    <dgm:cxn modelId="{D1E8C914-CBCE-43EF-9375-402FE75EAB11}" type="presParOf" srcId="{F79B3225-076F-485A-9DD4-2F8FA46ED993}" destId="{520491BE-1AE2-443E-8AE3-5B97A2B8AD90}" srcOrd="2" destOrd="0" presId="urn:microsoft.com/office/officeart/2005/8/layout/process4"/>
    <dgm:cxn modelId="{CA7BFAA0-DE9A-435A-BF5A-E496EB631187}" type="presParOf" srcId="{520491BE-1AE2-443E-8AE3-5B97A2B8AD90}" destId="{2BFE8048-36E6-4BEB-B33A-6127635D6BDA}"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AE8C316-A5BD-4C67-80E8-297C6F0F73F7}" type="doc">
      <dgm:prSet loTypeId="urn:microsoft.com/office/officeart/2016/7/layout/BasicLinearProcessNumbered" loCatId="process" qsTypeId="urn:microsoft.com/office/officeart/2005/8/quickstyle/simple1" qsCatId="simple" csTypeId="urn:microsoft.com/office/officeart/2005/8/colors/accent2_2" csCatId="accent2" phldr="1"/>
      <dgm:spPr/>
      <dgm:t>
        <a:bodyPr/>
        <a:lstStyle/>
        <a:p>
          <a:endParaRPr lang="en-US"/>
        </a:p>
      </dgm:t>
    </dgm:pt>
    <dgm:pt modelId="{FF44F436-DC28-4440-8179-FE8E2A12261A}">
      <dgm:prSet/>
      <dgm:spPr/>
      <dgm:t>
        <a:bodyPr/>
        <a:lstStyle/>
        <a:p>
          <a:r>
            <a:rPr lang="en-US" dirty="0"/>
            <a:t>Course Selection –January 23-</a:t>
          </a:r>
        </a:p>
        <a:p>
          <a:r>
            <a:rPr lang="en-US" dirty="0"/>
            <a:t>February 5, 2023</a:t>
          </a:r>
        </a:p>
      </dgm:t>
    </dgm:pt>
    <dgm:pt modelId="{DA06C670-93CB-4619-99EF-9726ACA84E44}" type="parTrans" cxnId="{10354CF5-B181-4147-A044-4D351A48724F}">
      <dgm:prSet/>
      <dgm:spPr/>
      <dgm:t>
        <a:bodyPr/>
        <a:lstStyle/>
        <a:p>
          <a:endParaRPr lang="en-US"/>
        </a:p>
      </dgm:t>
    </dgm:pt>
    <dgm:pt modelId="{4E12A195-E2C3-4843-AF44-97CD6BFE5A3C}" type="sibTrans" cxnId="{10354CF5-B181-4147-A044-4D351A48724F}">
      <dgm:prSet phldrT="1" phldr="0"/>
      <dgm:spPr>
        <a:solidFill>
          <a:srgbClr val="FF0000"/>
        </a:solidFill>
      </dgm:spPr>
      <dgm:t>
        <a:bodyPr/>
        <a:lstStyle/>
        <a:p>
          <a:r>
            <a:rPr lang="en-US" dirty="0"/>
            <a:t>1</a:t>
          </a:r>
        </a:p>
      </dgm:t>
    </dgm:pt>
    <dgm:pt modelId="{6044A6DC-625C-4A66-8E4D-44C17CFB9AF4}">
      <dgm:prSet/>
      <dgm:spPr/>
      <dgm:t>
        <a:bodyPr/>
        <a:lstStyle/>
        <a:p>
          <a:r>
            <a:rPr lang="en-US" dirty="0"/>
            <a:t>Complete ApplyTexas by February 2, 2023</a:t>
          </a:r>
        </a:p>
      </dgm:t>
    </dgm:pt>
    <dgm:pt modelId="{6A6D36B8-099E-46AE-80F0-C99350F7AD9A}" type="parTrans" cxnId="{E34D7F82-36C9-45C9-91BC-1A9DC7FE9FF0}">
      <dgm:prSet/>
      <dgm:spPr/>
      <dgm:t>
        <a:bodyPr/>
        <a:lstStyle/>
        <a:p>
          <a:endParaRPr lang="en-US"/>
        </a:p>
      </dgm:t>
    </dgm:pt>
    <dgm:pt modelId="{9F4BA799-B815-449B-9A6C-311869457B7F}" type="sibTrans" cxnId="{E34D7F82-36C9-45C9-91BC-1A9DC7FE9FF0}">
      <dgm:prSet phldrT="2" phldr="0"/>
      <dgm:spPr>
        <a:solidFill>
          <a:srgbClr val="FD5245"/>
        </a:solidFill>
      </dgm:spPr>
      <dgm:t>
        <a:bodyPr/>
        <a:lstStyle/>
        <a:p>
          <a:r>
            <a:rPr lang="en-US" dirty="0"/>
            <a:t>2</a:t>
          </a:r>
        </a:p>
      </dgm:t>
    </dgm:pt>
    <dgm:pt modelId="{93CA0B9C-A483-4B8C-99D7-59FF3F833E1E}">
      <dgm:prSet/>
      <dgm:spPr/>
      <dgm:t>
        <a:bodyPr/>
        <a:lstStyle/>
        <a:p>
          <a:r>
            <a:rPr lang="en-US" dirty="0"/>
            <a:t>Submit paperwork by February 10, 2023.</a:t>
          </a:r>
        </a:p>
      </dgm:t>
    </dgm:pt>
    <dgm:pt modelId="{AB035769-0EE6-48FA-8BB0-FD68887065E9}" type="parTrans" cxnId="{A4925B58-8588-4DD5-9343-0AA2CC202160}">
      <dgm:prSet/>
      <dgm:spPr/>
      <dgm:t>
        <a:bodyPr/>
        <a:lstStyle/>
        <a:p>
          <a:endParaRPr lang="en-US"/>
        </a:p>
      </dgm:t>
    </dgm:pt>
    <dgm:pt modelId="{DE897A57-70FD-4167-AD50-A116519067DD}" type="sibTrans" cxnId="{A4925B58-8588-4DD5-9343-0AA2CC202160}">
      <dgm:prSet phldrT="3" phldr="0"/>
      <dgm:spPr>
        <a:solidFill>
          <a:srgbClr val="FD5245"/>
        </a:solidFill>
      </dgm:spPr>
      <dgm:t>
        <a:bodyPr/>
        <a:lstStyle/>
        <a:p>
          <a:r>
            <a:rPr lang="en-US" dirty="0"/>
            <a:t>3</a:t>
          </a:r>
        </a:p>
      </dgm:t>
    </dgm:pt>
    <dgm:pt modelId="{CE41A3FC-AE8A-403E-A47F-7935B1508BB6}" type="pres">
      <dgm:prSet presAssocID="{CAE8C316-A5BD-4C67-80E8-297C6F0F73F7}" presName="Name0" presStyleCnt="0">
        <dgm:presLayoutVars>
          <dgm:animLvl val="lvl"/>
          <dgm:resizeHandles val="exact"/>
        </dgm:presLayoutVars>
      </dgm:prSet>
      <dgm:spPr/>
    </dgm:pt>
    <dgm:pt modelId="{2C14D51E-2C1C-45AE-B430-6D102D21C0FD}" type="pres">
      <dgm:prSet presAssocID="{FF44F436-DC28-4440-8179-FE8E2A12261A}" presName="compositeNode" presStyleCnt="0">
        <dgm:presLayoutVars>
          <dgm:bulletEnabled val="1"/>
        </dgm:presLayoutVars>
      </dgm:prSet>
      <dgm:spPr/>
    </dgm:pt>
    <dgm:pt modelId="{4DF788FE-3DCD-407C-BF4F-0CB8536D03C6}" type="pres">
      <dgm:prSet presAssocID="{FF44F436-DC28-4440-8179-FE8E2A12261A}" presName="bgRect" presStyleLbl="bgAccFollowNode1" presStyleIdx="0" presStyleCnt="3"/>
      <dgm:spPr/>
    </dgm:pt>
    <dgm:pt modelId="{A25319D8-8F6C-47EC-9300-2FB83F621D69}" type="pres">
      <dgm:prSet presAssocID="{4E12A195-E2C3-4843-AF44-97CD6BFE5A3C}" presName="sibTransNodeCircle" presStyleLbl="alignNode1" presStyleIdx="0" presStyleCnt="6">
        <dgm:presLayoutVars>
          <dgm:chMax val="0"/>
          <dgm:bulletEnabled/>
        </dgm:presLayoutVars>
      </dgm:prSet>
      <dgm:spPr/>
    </dgm:pt>
    <dgm:pt modelId="{7634DDD0-2B91-406C-979B-3A0F4022D2C4}" type="pres">
      <dgm:prSet presAssocID="{FF44F436-DC28-4440-8179-FE8E2A12261A}" presName="bottomLine" presStyleLbl="alignNode1" presStyleIdx="1" presStyleCnt="6">
        <dgm:presLayoutVars/>
      </dgm:prSet>
      <dgm:spPr/>
    </dgm:pt>
    <dgm:pt modelId="{70299A88-B52C-47C3-B5F7-9186F33450FD}" type="pres">
      <dgm:prSet presAssocID="{FF44F436-DC28-4440-8179-FE8E2A12261A}" presName="nodeText" presStyleLbl="bgAccFollowNode1" presStyleIdx="0" presStyleCnt="3">
        <dgm:presLayoutVars>
          <dgm:bulletEnabled val="1"/>
        </dgm:presLayoutVars>
      </dgm:prSet>
      <dgm:spPr/>
    </dgm:pt>
    <dgm:pt modelId="{919390BC-6F44-4FC1-8002-AB66E6CF7D6F}" type="pres">
      <dgm:prSet presAssocID="{4E12A195-E2C3-4843-AF44-97CD6BFE5A3C}" presName="sibTrans" presStyleCnt="0"/>
      <dgm:spPr/>
    </dgm:pt>
    <dgm:pt modelId="{8EF5A23F-5467-44FA-B580-15532EC86F86}" type="pres">
      <dgm:prSet presAssocID="{6044A6DC-625C-4A66-8E4D-44C17CFB9AF4}" presName="compositeNode" presStyleCnt="0">
        <dgm:presLayoutVars>
          <dgm:bulletEnabled val="1"/>
        </dgm:presLayoutVars>
      </dgm:prSet>
      <dgm:spPr/>
    </dgm:pt>
    <dgm:pt modelId="{4A593890-353C-4995-9EAC-F24B29B75588}" type="pres">
      <dgm:prSet presAssocID="{6044A6DC-625C-4A66-8E4D-44C17CFB9AF4}" presName="bgRect" presStyleLbl="bgAccFollowNode1" presStyleIdx="1" presStyleCnt="3"/>
      <dgm:spPr/>
    </dgm:pt>
    <dgm:pt modelId="{23CF85C2-4F40-43ED-BB0C-D0ED5D816B3E}" type="pres">
      <dgm:prSet presAssocID="{9F4BA799-B815-449B-9A6C-311869457B7F}" presName="sibTransNodeCircle" presStyleLbl="alignNode1" presStyleIdx="2" presStyleCnt="6">
        <dgm:presLayoutVars>
          <dgm:chMax val="0"/>
          <dgm:bulletEnabled/>
        </dgm:presLayoutVars>
      </dgm:prSet>
      <dgm:spPr/>
    </dgm:pt>
    <dgm:pt modelId="{D3743121-3E92-4A49-972D-988614A8C06D}" type="pres">
      <dgm:prSet presAssocID="{6044A6DC-625C-4A66-8E4D-44C17CFB9AF4}" presName="bottomLine" presStyleLbl="alignNode1" presStyleIdx="3" presStyleCnt="6">
        <dgm:presLayoutVars/>
      </dgm:prSet>
      <dgm:spPr/>
    </dgm:pt>
    <dgm:pt modelId="{44E5A357-477C-40E3-A63F-129953A0E77A}" type="pres">
      <dgm:prSet presAssocID="{6044A6DC-625C-4A66-8E4D-44C17CFB9AF4}" presName="nodeText" presStyleLbl="bgAccFollowNode1" presStyleIdx="1" presStyleCnt="3">
        <dgm:presLayoutVars>
          <dgm:bulletEnabled val="1"/>
        </dgm:presLayoutVars>
      </dgm:prSet>
      <dgm:spPr/>
    </dgm:pt>
    <dgm:pt modelId="{84AE3C4A-13D3-4F16-A55B-B3FDA376F8DF}" type="pres">
      <dgm:prSet presAssocID="{9F4BA799-B815-449B-9A6C-311869457B7F}" presName="sibTrans" presStyleCnt="0"/>
      <dgm:spPr/>
    </dgm:pt>
    <dgm:pt modelId="{D9385E57-59CC-48B5-9073-81F45D311462}" type="pres">
      <dgm:prSet presAssocID="{93CA0B9C-A483-4B8C-99D7-59FF3F833E1E}" presName="compositeNode" presStyleCnt="0">
        <dgm:presLayoutVars>
          <dgm:bulletEnabled val="1"/>
        </dgm:presLayoutVars>
      </dgm:prSet>
      <dgm:spPr/>
    </dgm:pt>
    <dgm:pt modelId="{D9FF293A-FA41-4DDA-99E3-F89C0CD49E05}" type="pres">
      <dgm:prSet presAssocID="{93CA0B9C-A483-4B8C-99D7-59FF3F833E1E}" presName="bgRect" presStyleLbl="bgAccFollowNode1" presStyleIdx="2" presStyleCnt="3"/>
      <dgm:spPr/>
    </dgm:pt>
    <dgm:pt modelId="{D58EF3B0-9045-4854-BD58-76C5239569FB}" type="pres">
      <dgm:prSet presAssocID="{DE897A57-70FD-4167-AD50-A116519067DD}" presName="sibTransNodeCircle" presStyleLbl="alignNode1" presStyleIdx="4" presStyleCnt="6">
        <dgm:presLayoutVars>
          <dgm:chMax val="0"/>
          <dgm:bulletEnabled/>
        </dgm:presLayoutVars>
      </dgm:prSet>
      <dgm:spPr/>
    </dgm:pt>
    <dgm:pt modelId="{D916BA64-C334-4E25-A823-E4A37942210C}" type="pres">
      <dgm:prSet presAssocID="{93CA0B9C-A483-4B8C-99D7-59FF3F833E1E}" presName="bottomLine" presStyleLbl="alignNode1" presStyleIdx="5" presStyleCnt="6">
        <dgm:presLayoutVars/>
      </dgm:prSet>
      <dgm:spPr/>
    </dgm:pt>
    <dgm:pt modelId="{8060908E-B1EC-4549-86B8-C585FCFA4D42}" type="pres">
      <dgm:prSet presAssocID="{93CA0B9C-A483-4B8C-99D7-59FF3F833E1E}" presName="nodeText" presStyleLbl="bgAccFollowNode1" presStyleIdx="2" presStyleCnt="3">
        <dgm:presLayoutVars>
          <dgm:bulletEnabled val="1"/>
        </dgm:presLayoutVars>
      </dgm:prSet>
      <dgm:spPr/>
    </dgm:pt>
  </dgm:ptLst>
  <dgm:cxnLst>
    <dgm:cxn modelId="{81FCA804-DD46-4321-9BCD-33AFC82D2930}" type="presOf" srcId="{9F4BA799-B815-449B-9A6C-311869457B7F}" destId="{23CF85C2-4F40-43ED-BB0C-D0ED5D816B3E}" srcOrd="0" destOrd="0" presId="urn:microsoft.com/office/officeart/2016/7/layout/BasicLinearProcessNumbered"/>
    <dgm:cxn modelId="{0E51B10F-4BF9-4F60-B326-6C01989DEEC3}" type="presOf" srcId="{CAE8C316-A5BD-4C67-80E8-297C6F0F73F7}" destId="{CE41A3FC-AE8A-403E-A47F-7935B1508BB6}" srcOrd="0" destOrd="0" presId="urn:microsoft.com/office/officeart/2016/7/layout/BasicLinearProcessNumbered"/>
    <dgm:cxn modelId="{CC678911-9470-40C6-870F-E5854E5D11E2}" type="presOf" srcId="{6044A6DC-625C-4A66-8E4D-44C17CFB9AF4}" destId="{44E5A357-477C-40E3-A63F-129953A0E77A}" srcOrd="1" destOrd="0" presId="urn:microsoft.com/office/officeart/2016/7/layout/BasicLinearProcessNumbered"/>
    <dgm:cxn modelId="{D716B41C-FAD8-4489-9A91-40A2EFA19AF8}" type="presOf" srcId="{93CA0B9C-A483-4B8C-99D7-59FF3F833E1E}" destId="{D9FF293A-FA41-4DDA-99E3-F89C0CD49E05}" srcOrd="0" destOrd="0" presId="urn:microsoft.com/office/officeart/2016/7/layout/BasicLinearProcessNumbered"/>
    <dgm:cxn modelId="{15850D2A-34EE-40AC-BB44-D0783F2E98A4}" type="presOf" srcId="{4E12A195-E2C3-4843-AF44-97CD6BFE5A3C}" destId="{A25319D8-8F6C-47EC-9300-2FB83F621D69}" srcOrd="0" destOrd="0" presId="urn:microsoft.com/office/officeart/2016/7/layout/BasicLinearProcessNumbered"/>
    <dgm:cxn modelId="{A4925B58-8588-4DD5-9343-0AA2CC202160}" srcId="{CAE8C316-A5BD-4C67-80E8-297C6F0F73F7}" destId="{93CA0B9C-A483-4B8C-99D7-59FF3F833E1E}" srcOrd="2" destOrd="0" parTransId="{AB035769-0EE6-48FA-8BB0-FD68887065E9}" sibTransId="{DE897A57-70FD-4167-AD50-A116519067DD}"/>
    <dgm:cxn modelId="{E34D7F82-36C9-45C9-91BC-1A9DC7FE9FF0}" srcId="{CAE8C316-A5BD-4C67-80E8-297C6F0F73F7}" destId="{6044A6DC-625C-4A66-8E4D-44C17CFB9AF4}" srcOrd="1" destOrd="0" parTransId="{6A6D36B8-099E-46AE-80F0-C99350F7AD9A}" sibTransId="{9F4BA799-B815-449B-9A6C-311869457B7F}"/>
    <dgm:cxn modelId="{61222992-5B19-4ED4-B5B5-8C3E8F726D89}" type="presOf" srcId="{93CA0B9C-A483-4B8C-99D7-59FF3F833E1E}" destId="{8060908E-B1EC-4549-86B8-C585FCFA4D42}" srcOrd="1" destOrd="0" presId="urn:microsoft.com/office/officeart/2016/7/layout/BasicLinearProcessNumbered"/>
    <dgm:cxn modelId="{1C89489C-D4E0-4D41-9308-D3C553C3DDA8}" type="presOf" srcId="{DE897A57-70FD-4167-AD50-A116519067DD}" destId="{D58EF3B0-9045-4854-BD58-76C5239569FB}" srcOrd="0" destOrd="0" presId="urn:microsoft.com/office/officeart/2016/7/layout/BasicLinearProcessNumbered"/>
    <dgm:cxn modelId="{C7F48EA2-F96A-4103-80A4-DFFABF598051}" type="presOf" srcId="{FF44F436-DC28-4440-8179-FE8E2A12261A}" destId="{70299A88-B52C-47C3-B5F7-9186F33450FD}" srcOrd="1" destOrd="0" presId="urn:microsoft.com/office/officeart/2016/7/layout/BasicLinearProcessNumbered"/>
    <dgm:cxn modelId="{908BC5DF-02C2-4E40-A1DB-80B98927AC45}" type="presOf" srcId="{6044A6DC-625C-4A66-8E4D-44C17CFB9AF4}" destId="{4A593890-353C-4995-9EAC-F24B29B75588}" srcOrd="0" destOrd="0" presId="urn:microsoft.com/office/officeart/2016/7/layout/BasicLinearProcessNumbered"/>
    <dgm:cxn modelId="{10354CF5-B181-4147-A044-4D351A48724F}" srcId="{CAE8C316-A5BD-4C67-80E8-297C6F0F73F7}" destId="{FF44F436-DC28-4440-8179-FE8E2A12261A}" srcOrd="0" destOrd="0" parTransId="{DA06C670-93CB-4619-99EF-9726ACA84E44}" sibTransId="{4E12A195-E2C3-4843-AF44-97CD6BFE5A3C}"/>
    <dgm:cxn modelId="{E5C52EF6-BB09-4850-9EF3-46B9AF9DBDC5}" type="presOf" srcId="{FF44F436-DC28-4440-8179-FE8E2A12261A}" destId="{4DF788FE-3DCD-407C-BF4F-0CB8536D03C6}" srcOrd="0" destOrd="0" presId="urn:microsoft.com/office/officeart/2016/7/layout/BasicLinearProcessNumbered"/>
    <dgm:cxn modelId="{9AAF0522-99FF-4E8E-A56B-11D7115B86E7}" type="presParOf" srcId="{CE41A3FC-AE8A-403E-A47F-7935B1508BB6}" destId="{2C14D51E-2C1C-45AE-B430-6D102D21C0FD}" srcOrd="0" destOrd="0" presId="urn:microsoft.com/office/officeart/2016/7/layout/BasicLinearProcessNumbered"/>
    <dgm:cxn modelId="{06B98BE2-689F-4E10-B4F0-2B01D8F93D19}" type="presParOf" srcId="{2C14D51E-2C1C-45AE-B430-6D102D21C0FD}" destId="{4DF788FE-3DCD-407C-BF4F-0CB8536D03C6}" srcOrd="0" destOrd="0" presId="urn:microsoft.com/office/officeart/2016/7/layout/BasicLinearProcessNumbered"/>
    <dgm:cxn modelId="{2DD2A896-96DD-41E4-830D-3B26BADDBECE}" type="presParOf" srcId="{2C14D51E-2C1C-45AE-B430-6D102D21C0FD}" destId="{A25319D8-8F6C-47EC-9300-2FB83F621D69}" srcOrd="1" destOrd="0" presId="urn:microsoft.com/office/officeart/2016/7/layout/BasicLinearProcessNumbered"/>
    <dgm:cxn modelId="{EDFE56F5-1800-4087-BF6D-51B02457B819}" type="presParOf" srcId="{2C14D51E-2C1C-45AE-B430-6D102D21C0FD}" destId="{7634DDD0-2B91-406C-979B-3A0F4022D2C4}" srcOrd="2" destOrd="0" presId="urn:microsoft.com/office/officeart/2016/7/layout/BasicLinearProcessNumbered"/>
    <dgm:cxn modelId="{C6C8145B-ED61-4DD5-91E7-BBE8330BFF2D}" type="presParOf" srcId="{2C14D51E-2C1C-45AE-B430-6D102D21C0FD}" destId="{70299A88-B52C-47C3-B5F7-9186F33450FD}" srcOrd="3" destOrd="0" presId="urn:microsoft.com/office/officeart/2016/7/layout/BasicLinearProcessNumbered"/>
    <dgm:cxn modelId="{FDB11871-6127-4600-85FB-0047B64A7219}" type="presParOf" srcId="{CE41A3FC-AE8A-403E-A47F-7935B1508BB6}" destId="{919390BC-6F44-4FC1-8002-AB66E6CF7D6F}" srcOrd="1" destOrd="0" presId="urn:microsoft.com/office/officeart/2016/7/layout/BasicLinearProcessNumbered"/>
    <dgm:cxn modelId="{2E2F9F30-AF28-463A-8DEF-33876EA082D7}" type="presParOf" srcId="{CE41A3FC-AE8A-403E-A47F-7935B1508BB6}" destId="{8EF5A23F-5467-44FA-B580-15532EC86F86}" srcOrd="2" destOrd="0" presId="urn:microsoft.com/office/officeart/2016/7/layout/BasicLinearProcessNumbered"/>
    <dgm:cxn modelId="{29F2B7E6-C22C-43CB-8E47-6A0A768C98BE}" type="presParOf" srcId="{8EF5A23F-5467-44FA-B580-15532EC86F86}" destId="{4A593890-353C-4995-9EAC-F24B29B75588}" srcOrd="0" destOrd="0" presId="urn:microsoft.com/office/officeart/2016/7/layout/BasicLinearProcessNumbered"/>
    <dgm:cxn modelId="{B1B940D1-D22C-4FCD-B50C-C10EAB8AEF6F}" type="presParOf" srcId="{8EF5A23F-5467-44FA-B580-15532EC86F86}" destId="{23CF85C2-4F40-43ED-BB0C-D0ED5D816B3E}" srcOrd="1" destOrd="0" presId="urn:microsoft.com/office/officeart/2016/7/layout/BasicLinearProcessNumbered"/>
    <dgm:cxn modelId="{CB167831-53D5-4976-9C38-DD92576623C1}" type="presParOf" srcId="{8EF5A23F-5467-44FA-B580-15532EC86F86}" destId="{D3743121-3E92-4A49-972D-988614A8C06D}" srcOrd="2" destOrd="0" presId="urn:microsoft.com/office/officeart/2016/7/layout/BasicLinearProcessNumbered"/>
    <dgm:cxn modelId="{4BDA6617-D70B-4A84-8A0F-703F880D7287}" type="presParOf" srcId="{8EF5A23F-5467-44FA-B580-15532EC86F86}" destId="{44E5A357-477C-40E3-A63F-129953A0E77A}" srcOrd="3" destOrd="0" presId="urn:microsoft.com/office/officeart/2016/7/layout/BasicLinearProcessNumbered"/>
    <dgm:cxn modelId="{FFCDBA07-7594-4614-A2DD-47DCCC07A452}" type="presParOf" srcId="{CE41A3FC-AE8A-403E-A47F-7935B1508BB6}" destId="{84AE3C4A-13D3-4F16-A55B-B3FDA376F8DF}" srcOrd="3" destOrd="0" presId="urn:microsoft.com/office/officeart/2016/7/layout/BasicLinearProcessNumbered"/>
    <dgm:cxn modelId="{5125A3B9-81C8-48B4-9FA7-D2CEF22E64CB}" type="presParOf" srcId="{CE41A3FC-AE8A-403E-A47F-7935B1508BB6}" destId="{D9385E57-59CC-48B5-9073-81F45D311462}" srcOrd="4" destOrd="0" presId="urn:microsoft.com/office/officeart/2016/7/layout/BasicLinearProcessNumbered"/>
    <dgm:cxn modelId="{951CDC00-AE8E-4C5E-9DC6-27BDD87B2248}" type="presParOf" srcId="{D9385E57-59CC-48B5-9073-81F45D311462}" destId="{D9FF293A-FA41-4DDA-99E3-F89C0CD49E05}" srcOrd="0" destOrd="0" presId="urn:microsoft.com/office/officeart/2016/7/layout/BasicLinearProcessNumbered"/>
    <dgm:cxn modelId="{B83EAC35-3250-4FFC-9ACC-90F137326335}" type="presParOf" srcId="{D9385E57-59CC-48B5-9073-81F45D311462}" destId="{D58EF3B0-9045-4854-BD58-76C5239569FB}" srcOrd="1" destOrd="0" presId="urn:microsoft.com/office/officeart/2016/7/layout/BasicLinearProcessNumbered"/>
    <dgm:cxn modelId="{A506186C-DB66-49EC-B1D3-032D74F758D9}" type="presParOf" srcId="{D9385E57-59CC-48B5-9073-81F45D311462}" destId="{D916BA64-C334-4E25-A823-E4A37942210C}" srcOrd="2" destOrd="0" presId="urn:microsoft.com/office/officeart/2016/7/layout/BasicLinearProcessNumbered"/>
    <dgm:cxn modelId="{2FA7CC94-1679-40EE-895C-892D56B2A511}" type="presParOf" srcId="{D9385E57-59CC-48B5-9073-81F45D311462}" destId="{8060908E-B1EC-4549-86B8-C585FCFA4D42}"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7BCCB1-4987-4F47-A552-179AA1E69A00}">
      <dsp:nvSpPr>
        <dsp:cNvPr id="0" name=""/>
        <dsp:cNvSpPr/>
      </dsp:nvSpPr>
      <dsp:spPr>
        <a:xfrm>
          <a:off x="212335" y="469890"/>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5E0253-8FAF-4C49-BE15-F5C5232C453C}">
      <dsp:nvSpPr>
        <dsp:cNvPr id="0" name=""/>
        <dsp:cNvSpPr/>
      </dsp:nvSpPr>
      <dsp:spPr>
        <a:xfrm>
          <a:off x="492877" y="750432"/>
          <a:ext cx="774830" cy="7748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rgbClr val="FD5245"/>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10C070-41CE-4EA1-89B0-65C8FD764C07}">
      <dsp:nvSpPr>
        <dsp:cNvPr id="0" name=""/>
        <dsp:cNvSpPr/>
      </dsp:nvSpPr>
      <dsp:spPr>
        <a:xfrm>
          <a:off x="1834517"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US" sz="1400" kern="1200" dirty="0"/>
            <a:t>Students who drop a dual credit course during the first three (3) weeks of the HCC semester will be enrolled in the </a:t>
          </a:r>
          <a:r>
            <a:rPr lang="en-US" sz="1400" kern="1200" dirty="0">
              <a:highlight>
                <a:srgbClr val="FFFF00"/>
              </a:highlight>
            </a:rPr>
            <a:t>corresponding FBISD regular level course</a:t>
          </a:r>
          <a:r>
            <a:rPr lang="en-US" sz="1400" kern="1200" dirty="0"/>
            <a:t>.</a:t>
          </a:r>
        </a:p>
      </dsp:txBody>
      <dsp:txXfrm>
        <a:off x="1834517" y="469890"/>
        <a:ext cx="3148942" cy="1335915"/>
      </dsp:txXfrm>
    </dsp:sp>
    <dsp:sp modelId="{86C79F26-FCDF-4EF2-9061-86E1D9CB760B}">
      <dsp:nvSpPr>
        <dsp:cNvPr id="0" name=""/>
        <dsp:cNvSpPr/>
      </dsp:nvSpPr>
      <dsp:spPr>
        <a:xfrm>
          <a:off x="5532139" y="469890"/>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DF76A9-9712-4717-865B-124D70A53781}">
      <dsp:nvSpPr>
        <dsp:cNvPr id="0" name=""/>
        <dsp:cNvSpPr/>
      </dsp:nvSpPr>
      <dsp:spPr>
        <a:xfrm>
          <a:off x="5812681" y="750432"/>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rgbClr val="FD5245"/>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05CC54-06B9-4397-855C-872FD861FF43}">
      <dsp:nvSpPr>
        <dsp:cNvPr id="0" name=""/>
        <dsp:cNvSpPr/>
      </dsp:nvSpPr>
      <dsp:spPr>
        <a:xfrm>
          <a:off x="7154322"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US" sz="1400" kern="1200" dirty="0"/>
            <a:t>Students withdrawing from a dual credit course </a:t>
          </a:r>
          <a:r>
            <a:rPr lang="en-US" sz="1400" kern="1200" dirty="0">
              <a:highlight>
                <a:srgbClr val="FFFF00"/>
              </a:highlight>
            </a:rPr>
            <a:t>AFTER the first three (3) weeks </a:t>
          </a:r>
          <a:r>
            <a:rPr lang="en-US" sz="1400" kern="1200" dirty="0"/>
            <a:t>of the HCC semester will be enrolled in the corresponding FBISD online credit recovery course.</a:t>
          </a:r>
        </a:p>
      </dsp:txBody>
      <dsp:txXfrm>
        <a:off x="7154322" y="469890"/>
        <a:ext cx="3148942" cy="1335915"/>
      </dsp:txXfrm>
    </dsp:sp>
    <dsp:sp modelId="{4F5A5027-327A-4A18-8F3B-09C0CBEC5234}">
      <dsp:nvSpPr>
        <dsp:cNvPr id="0" name=""/>
        <dsp:cNvSpPr/>
      </dsp:nvSpPr>
      <dsp:spPr>
        <a:xfrm>
          <a:off x="212335" y="2545532"/>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C69DCC-6239-4C85-9D64-07360637C14B}">
      <dsp:nvSpPr>
        <dsp:cNvPr id="0" name=""/>
        <dsp:cNvSpPr/>
      </dsp:nvSpPr>
      <dsp:spPr>
        <a:xfrm>
          <a:off x="492877" y="2826074"/>
          <a:ext cx="774830" cy="77483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rgbClr val="FD5245"/>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C598A1-9072-4956-80B0-AEC313F2E712}">
      <dsp:nvSpPr>
        <dsp:cNvPr id="0" name=""/>
        <dsp:cNvSpPr/>
      </dsp:nvSpPr>
      <dsp:spPr>
        <a:xfrm>
          <a:off x="1834517"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US" sz="1400" kern="1200" dirty="0"/>
            <a:t>Students who are sent </a:t>
          </a:r>
          <a:r>
            <a:rPr lang="en-US" sz="1400" kern="1200" dirty="0">
              <a:highlight>
                <a:srgbClr val="FFFF00"/>
              </a:highlight>
            </a:rPr>
            <a:t>to Ferndell Henry Learning Center will automatically be dropped/withdrawn from a dual credit course</a:t>
          </a:r>
          <a:r>
            <a:rPr lang="en-US" sz="1400" kern="1200" dirty="0"/>
            <a:t>. Instruction is not available at the alternative campus, and attendance rules will not be met.</a:t>
          </a:r>
        </a:p>
      </dsp:txBody>
      <dsp:txXfrm>
        <a:off x="1834517" y="2545532"/>
        <a:ext cx="3148942" cy="1335915"/>
      </dsp:txXfrm>
    </dsp:sp>
    <dsp:sp modelId="{9E1BB3F3-C4B8-4B9C-B120-C55CC4CDAD0A}">
      <dsp:nvSpPr>
        <dsp:cNvPr id="0" name=""/>
        <dsp:cNvSpPr/>
      </dsp:nvSpPr>
      <dsp:spPr>
        <a:xfrm>
          <a:off x="5532139" y="2545532"/>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EA1906-BE0C-4C70-BE7E-3259C2BE2DA7}">
      <dsp:nvSpPr>
        <dsp:cNvPr id="0" name=""/>
        <dsp:cNvSpPr/>
      </dsp:nvSpPr>
      <dsp:spPr>
        <a:xfrm>
          <a:off x="5812681" y="2826074"/>
          <a:ext cx="774830" cy="77483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rgbClr val="FD5245"/>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CA7E23-D930-4D15-89B2-78B8BB077D0C}">
      <dsp:nvSpPr>
        <dsp:cNvPr id="0" name=""/>
        <dsp:cNvSpPr/>
      </dsp:nvSpPr>
      <dsp:spPr>
        <a:xfrm>
          <a:off x="7154322"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US" sz="1400" kern="1200" dirty="0"/>
            <a:t>Students </a:t>
          </a:r>
          <a:r>
            <a:rPr lang="en-US" sz="1400" kern="1200" dirty="0">
              <a:highlight>
                <a:srgbClr val="FFFF00"/>
              </a:highlight>
            </a:rPr>
            <a:t>who drop/withdraw from a course are subject to a $15 administrative fee, </a:t>
          </a:r>
          <a:r>
            <a:rPr lang="en-US" sz="1400" kern="1200" dirty="0"/>
            <a:t>payable to HCC.</a:t>
          </a:r>
        </a:p>
      </dsp:txBody>
      <dsp:txXfrm>
        <a:off x="7154322" y="2545532"/>
        <a:ext cx="3148942" cy="13359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CD1B31-33EA-4867-9427-7A120273D03E}">
      <dsp:nvSpPr>
        <dsp:cNvPr id="0" name=""/>
        <dsp:cNvSpPr/>
      </dsp:nvSpPr>
      <dsp:spPr>
        <a:xfrm>
          <a:off x="0" y="2626263"/>
          <a:ext cx="5181600" cy="1723112"/>
        </a:xfrm>
        <a:prstGeom prst="rect">
          <a:avLst/>
        </a:prstGeom>
        <a:solidFill>
          <a:srgbClr val="FD5245"/>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Students MUST:</a:t>
          </a:r>
        </a:p>
      </dsp:txBody>
      <dsp:txXfrm>
        <a:off x="0" y="2626263"/>
        <a:ext cx="5181600" cy="930480"/>
      </dsp:txXfrm>
    </dsp:sp>
    <dsp:sp modelId="{99DAAE5B-F6B3-4D89-9A08-692F1BFEFF65}">
      <dsp:nvSpPr>
        <dsp:cNvPr id="0" name=""/>
        <dsp:cNvSpPr/>
      </dsp:nvSpPr>
      <dsp:spPr>
        <a:xfrm>
          <a:off x="2530" y="3522281"/>
          <a:ext cx="862756" cy="792631"/>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en-US" sz="700" kern="1200" dirty="0"/>
            <a:t>Attend a </a:t>
          </a:r>
          <a:r>
            <a:rPr lang="en-US" sz="1050" kern="1200" dirty="0"/>
            <a:t>dual</a:t>
          </a:r>
          <a:r>
            <a:rPr lang="en-US" sz="700" kern="1200" dirty="0"/>
            <a:t> credit interest meeting (you’re doing this today!)</a:t>
          </a:r>
        </a:p>
      </dsp:txBody>
      <dsp:txXfrm>
        <a:off x="2530" y="3522281"/>
        <a:ext cx="862756" cy="792631"/>
      </dsp:txXfrm>
    </dsp:sp>
    <dsp:sp modelId="{70B27807-3659-4B1E-8574-8CE8D66A5C8E}">
      <dsp:nvSpPr>
        <dsp:cNvPr id="0" name=""/>
        <dsp:cNvSpPr/>
      </dsp:nvSpPr>
      <dsp:spPr>
        <a:xfrm>
          <a:off x="865286" y="3522281"/>
          <a:ext cx="862756" cy="792631"/>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en-US" sz="700" kern="1200" dirty="0"/>
            <a:t>Enroll in the appropriate dual credit class during high school course selection </a:t>
          </a:r>
          <a:r>
            <a:rPr lang="en-US" sz="700" b="1" kern="1200" dirty="0"/>
            <a:t>(January 23-February 5)</a:t>
          </a:r>
          <a:endParaRPr lang="en-US" sz="700" kern="1200" dirty="0"/>
        </a:p>
      </dsp:txBody>
      <dsp:txXfrm>
        <a:off x="865286" y="3522281"/>
        <a:ext cx="862756" cy="792631"/>
      </dsp:txXfrm>
    </dsp:sp>
    <dsp:sp modelId="{A11F9A59-9B11-4044-A894-4539ECF91A79}">
      <dsp:nvSpPr>
        <dsp:cNvPr id="0" name=""/>
        <dsp:cNvSpPr/>
      </dsp:nvSpPr>
      <dsp:spPr>
        <a:xfrm>
          <a:off x="1728043" y="3522281"/>
          <a:ext cx="862756" cy="792631"/>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en-US" sz="700" kern="1200" dirty="0"/>
            <a:t>Verify that you’re eligible to take dual credit</a:t>
          </a:r>
        </a:p>
      </dsp:txBody>
      <dsp:txXfrm>
        <a:off x="1728043" y="3522281"/>
        <a:ext cx="862756" cy="792631"/>
      </dsp:txXfrm>
    </dsp:sp>
    <dsp:sp modelId="{6B2DE971-C166-4401-BA81-C881C5EE7BDB}">
      <dsp:nvSpPr>
        <dsp:cNvPr id="0" name=""/>
        <dsp:cNvSpPr/>
      </dsp:nvSpPr>
      <dsp:spPr>
        <a:xfrm>
          <a:off x="2590800" y="3522281"/>
          <a:ext cx="862756" cy="792631"/>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en-US" sz="700" kern="1200" dirty="0"/>
            <a:t>Apply to HCC as a dual credit student through Apply Texas and obtain an HCC ID #</a:t>
          </a:r>
        </a:p>
      </dsp:txBody>
      <dsp:txXfrm>
        <a:off x="2590800" y="3522281"/>
        <a:ext cx="862756" cy="792631"/>
      </dsp:txXfrm>
    </dsp:sp>
    <dsp:sp modelId="{97408FF4-1626-4AB1-8819-1F21906C02FF}">
      <dsp:nvSpPr>
        <dsp:cNvPr id="0" name=""/>
        <dsp:cNvSpPr/>
      </dsp:nvSpPr>
      <dsp:spPr>
        <a:xfrm>
          <a:off x="3453556" y="3522281"/>
          <a:ext cx="862756" cy="792631"/>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en-US" sz="700" kern="1200" dirty="0"/>
            <a:t>Complete all dual credit paperwork on time-Available January 30, 2023</a:t>
          </a:r>
        </a:p>
      </dsp:txBody>
      <dsp:txXfrm>
        <a:off x="3453556" y="3522281"/>
        <a:ext cx="862756" cy="792631"/>
      </dsp:txXfrm>
    </dsp:sp>
    <dsp:sp modelId="{DFBCCBF6-6B6E-48E5-93E6-B1DE7423E79D}">
      <dsp:nvSpPr>
        <dsp:cNvPr id="0" name=""/>
        <dsp:cNvSpPr/>
      </dsp:nvSpPr>
      <dsp:spPr>
        <a:xfrm>
          <a:off x="4316313" y="3522281"/>
          <a:ext cx="862756" cy="792631"/>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784" tIns="8890" rIns="49784" bIns="8890" numCol="1" spcCol="1270" anchor="ctr" anchorCtr="0">
          <a:noAutofit/>
        </a:bodyPr>
        <a:lstStyle/>
        <a:p>
          <a:pPr marL="0" lvl="0" indent="0" algn="ctr" defTabSz="311150">
            <a:lnSpc>
              <a:spcPct val="90000"/>
            </a:lnSpc>
            <a:spcBef>
              <a:spcPct val="0"/>
            </a:spcBef>
            <a:spcAft>
              <a:spcPct val="35000"/>
            </a:spcAft>
            <a:buNone/>
          </a:pPr>
          <a:r>
            <a:rPr lang="en-US" sz="700" kern="1200" dirty="0"/>
            <a:t>Pay attention to emails and messages received throughout the process</a:t>
          </a:r>
        </a:p>
      </dsp:txBody>
      <dsp:txXfrm>
        <a:off x="4316313" y="3522281"/>
        <a:ext cx="862756" cy="792631"/>
      </dsp:txXfrm>
    </dsp:sp>
    <dsp:sp modelId="{2BFE8048-36E6-4BEB-B33A-6127635D6BDA}">
      <dsp:nvSpPr>
        <dsp:cNvPr id="0" name=""/>
        <dsp:cNvSpPr/>
      </dsp:nvSpPr>
      <dsp:spPr>
        <a:xfrm rot="10800000">
          <a:off x="0" y="1962"/>
          <a:ext cx="5181600" cy="2650147"/>
        </a:xfrm>
        <a:prstGeom prst="upArrowCallout">
          <a:avLst/>
        </a:prstGeom>
        <a:solidFill>
          <a:srgbClr val="FD5245"/>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Registration takes place in the spring semester prior to the summer or fall when you will be taking dual credit</a:t>
          </a:r>
        </a:p>
      </dsp:txBody>
      <dsp:txXfrm rot="10800000">
        <a:off x="0" y="1962"/>
        <a:ext cx="5181600" cy="17219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788FE-3DCD-407C-BF4F-0CB8536D03C6}">
      <dsp:nvSpPr>
        <dsp:cNvPr id="0" name=""/>
        <dsp:cNvSpPr/>
      </dsp:nvSpPr>
      <dsp:spPr>
        <a:xfrm>
          <a:off x="0" y="0"/>
          <a:ext cx="3286125" cy="4351338"/>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marL="0" lvl="0" indent="0" algn="l" defTabSz="1155700">
            <a:lnSpc>
              <a:spcPct val="90000"/>
            </a:lnSpc>
            <a:spcBef>
              <a:spcPct val="0"/>
            </a:spcBef>
            <a:spcAft>
              <a:spcPct val="35000"/>
            </a:spcAft>
            <a:buNone/>
          </a:pPr>
          <a:r>
            <a:rPr lang="en-US" sz="2600" kern="1200" dirty="0"/>
            <a:t>Course Selection –January 23-</a:t>
          </a:r>
        </a:p>
        <a:p>
          <a:pPr marL="0" lvl="0" indent="0" algn="l" defTabSz="1155700">
            <a:lnSpc>
              <a:spcPct val="90000"/>
            </a:lnSpc>
            <a:spcBef>
              <a:spcPct val="0"/>
            </a:spcBef>
            <a:spcAft>
              <a:spcPct val="35000"/>
            </a:spcAft>
            <a:buNone/>
          </a:pPr>
          <a:r>
            <a:rPr lang="en-US" sz="2600" kern="1200" dirty="0"/>
            <a:t>February 5, 2023</a:t>
          </a:r>
        </a:p>
      </dsp:txBody>
      <dsp:txXfrm>
        <a:off x="0" y="1653508"/>
        <a:ext cx="3286125" cy="2610802"/>
      </dsp:txXfrm>
    </dsp:sp>
    <dsp:sp modelId="{A25319D8-8F6C-47EC-9300-2FB83F621D69}">
      <dsp:nvSpPr>
        <dsp:cNvPr id="0" name=""/>
        <dsp:cNvSpPr/>
      </dsp:nvSpPr>
      <dsp:spPr>
        <a:xfrm>
          <a:off x="990361" y="435133"/>
          <a:ext cx="1305401" cy="1305401"/>
        </a:xfrm>
        <a:prstGeom prst="ellipse">
          <a:avLst/>
        </a:prstGeom>
        <a:solidFill>
          <a:srgbClr val="FF0000"/>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774" tIns="12700" rIns="101774" bIns="12700" numCol="1" spcCol="1270" anchor="ctr" anchorCtr="0">
          <a:noAutofit/>
        </a:bodyPr>
        <a:lstStyle/>
        <a:p>
          <a:pPr marL="0" lvl="0" indent="0" algn="ctr" defTabSz="2133600">
            <a:lnSpc>
              <a:spcPct val="90000"/>
            </a:lnSpc>
            <a:spcBef>
              <a:spcPct val="0"/>
            </a:spcBef>
            <a:spcAft>
              <a:spcPct val="35000"/>
            </a:spcAft>
            <a:buNone/>
          </a:pPr>
          <a:r>
            <a:rPr lang="en-US" sz="4800" kern="1200" dirty="0"/>
            <a:t>1</a:t>
          </a:r>
        </a:p>
      </dsp:txBody>
      <dsp:txXfrm>
        <a:off x="1181533" y="626305"/>
        <a:ext cx="923057" cy="923057"/>
      </dsp:txXfrm>
    </dsp:sp>
    <dsp:sp modelId="{7634DDD0-2B91-406C-979B-3A0F4022D2C4}">
      <dsp:nvSpPr>
        <dsp:cNvPr id="0" name=""/>
        <dsp:cNvSpPr/>
      </dsp:nvSpPr>
      <dsp:spPr>
        <a:xfrm>
          <a:off x="0" y="4351266"/>
          <a:ext cx="3286125"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593890-353C-4995-9EAC-F24B29B75588}">
      <dsp:nvSpPr>
        <dsp:cNvPr id="0" name=""/>
        <dsp:cNvSpPr/>
      </dsp:nvSpPr>
      <dsp:spPr>
        <a:xfrm>
          <a:off x="3614737" y="0"/>
          <a:ext cx="3286125" cy="4351338"/>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marL="0" lvl="0" indent="0" algn="l" defTabSz="1155700">
            <a:lnSpc>
              <a:spcPct val="90000"/>
            </a:lnSpc>
            <a:spcBef>
              <a:spcPct val="0"/>
            </a:spcBef>
            <a:spcAft>
              <a:spcPct val="35000"/>
            </a:spcAft>
            <a:buNone/>
          </a:pPr>
          <a:r>
            <a:rPr lang="en-US" sz="2600" kern="1200" dirty="0"/>
            <a:t>Complete ApplyTexas by February 2, 2023</a:t>
          </a:r>
        </a:p>
      </dsp:txBody>
      <dsp:txXfrm>
        <a:off x="3614737" y="1653508"/>
        <a:ext cx="3286125" cy="2610802"/>
      </dsp:txXfrm>
    </dsp:sp>
    <dsp:sp modelId="{23CF85C2-4F40-43ED-BB0C-D0ED5D816B3E}">
      <dsp:nvSpPr>
        <dsp:cNvPr id="0" name=""/>
        <dsp:cNvSpPr/>
      </dsp:nvSpPr>
      <dsp:spPr>
        <a:xfrm>
          <a:off x="4605099" y="435133"/>
          <a:ext cx="1305401" cy="1305401"/>
        </a:xfrm>
        <a:prstGeom prst="ellipse">
          <a:avLst/>
        </a:prstGeom>
        <a:solidFill>
          <a:srgbClr val="FD5245"/>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774" tIns="12700" rIns="101774" bIns="12700" numCol="1" spcCol="1270" anchor="ctr" anchorCtr="0">
          <a:noAutofit/>
        </a:bodyPr>
        <a:lstStyle/>
        <a:p>
          <a:pPr marL="0" lvl="0" indent="0" algn="ctr" defTabSz="2133600">
            <a:lnSpc>
              <a:spcPct val="90000"/>
            </a:lnSpc>
            <a:spcBef>
              <a:spcPct val="0"/>
            </a:spcBef>
            <a:spcAft>
              <a:spcPct val="35000"/>
            </a:spcAft>
            <a:buNone/>
          </a:pPr>
          <a:r>
            <a:rPr lang="en-US" sz="4800" kern="1200" dirty="0"/>
            <a:t>2</a:t>
          </a:r>
        </a:p>
      </dsp:txBody>
      <dsp:txXfrm>
        <a:off x="4796271" y="626305"/>
        <a:ext cx="923057" cy="923057"/>
      </dsp:txXfrm>
    </dsp:sp>
    <dsp:sp modelId="{D3743121-3E92-4A49-972D-988614A8C06D}">
      <dsp:nvSpPr>
        <dsp:cNvPr id="0" name=""/>
        <dsp:cNvSpPr/>
      </dsp:nvSpPr>
      <dsp:spPr>
        <a:xfrm>
          <a:off x="3614737" y="4351266"/>
          <a:ext cx="3286125"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FF293A-FA41-4DDA-99E3-F89C0CD49E05}">
      <dsp:nvSpPr>
        <dsp:cNvPr id="0" name=""/>
        <dsp:cNvSpPr/>
      </dsp:nvSpPr>
      <dsp:spPr>
        <a:xfrm>
          <a:off x="7229475" y="0"/>
          <a:ext cx="3286125" cy="4351338"/>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marL="0" lvl="0" indent="0" algn="l" defTabSz="1155700">
            <a:lnSpc>
              <a:spcPct val="90000"/>
            </a:lnSpc>
            <a:spcBef>
              <a:spcPct val="0"/>
            </a:spcBef>
            <a:spcAft>
              <a:spcPct val="35000"/>
            </a:spcAft>
            <a:buNone/>
          </a:pPr>
          <a:r>
            <a:rPr lang="en-US" sz="2600" kern="1200" dirty="0"/>
            <a:t>Submit paperwork by February 10, 2023.</a:t>
          </a:r>
        </a:p>
      </dsp:txBody>
      <dsp:txXfrm>
        <a:off x="7229475" y="1653508"/>
        <a:ext cx="3286125" cy="2610802"/>
      </dsp:txXfrm>
    </dsp:sp>
    <dsp:sp modelId="{D58EF3B0-9045-4854-BD58-76C5239569FB}">
      <dsp:nvSpPr>
        <dsp:cNvPr id="0" name=""/>
        <dsp:cNvSpPr/>
      </dsp:nvSpPr>
      <dsp:spPr>
        <a:xfrm>
          <a:off x="8219836" y="435133"/>
          <a:ext cx="1305401" cy="1305401"/>
        </a:xfrm>
        <a:prstGeom prst="ellipse">
          <a:avLst/>
        </a:prstGeom>
        <a:solidFill>
          <a:srgbClr val="FD5245"/>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774" tIns="12700" rIns="101774" bIns="12700" numCol="1" spcCol="1270" anchor="ctr" anchorCtr="0">
          <a:noAutofit/>
        </a:bodyPr>
        <a:lstStyle/>
        <a:p>
          <a:pPr marL="0" lvl="0" indent="0" algn="ctr" defTabSz="2133600">
            <a:lnSpc>
              <a:spcPct val="90000"/>
            </a:lnSpc>
            <a:spcBef>
              <a:spcPct val="0"/>
            </a:spcBef>
            <a:spcAft>
              <a:spcPct val="35000"/>
            </a:spcAft>
            <a:buNone/>
          </a:pPr>
          <a:r>
            <a:rPr lang="en-US" sz="4800" kern="1200" dirty="0"/>
            <a:t>3</a:t>
          </a:r>
        </a:p>
      </dsp:txBody>
      <dsp:txXfrm>
        <a:off x="8411008" y="626305"/>
        <a:ext cx="923057" cy="923057"/>
      </dsp:txXfrm>
    </dsp:sp>
    <dsp:sp modelId="{D916BA64-C334-4E25-A823-E4A37942210C}">
      <dsp:nvSpPr>
        <dsp:cNvPr id="0" name=""/>
        <dsp:cNvSpPr/>
      </dsp:nvSpPr>
      <dsp:spPr>
        <a:xfrm>
          <a:off x="7229475" y="4351266"/>
          <a:ext cx="3286125"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34861-E38C-4CCC-A7C9-BC69F94097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811794-6BCB-4647-8704-59F069CD91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4EAF33-4A86-43F2-AF1A-66DC9C4CFE13}"/>
              </a:ext>
            </a:extLst>
          </p:cNvPr>
          <p:cNvSpPr>
            <a:spLocks noGrp="1"/>
          </p:cNvSpPr>
          <p:nvPr>
            <p:ph type="dt" sz="half" idx="10"/>
          </p:nvPr>
        </p:nvSpPr>
        <p:spPr/>
        <p:txBody>
          <a:bodyPr/>
          <a:lstStyle/>
          <a:p>
            <a:fld id="{7EDB7801-6427-4EE4-9C20-B8796083AD9B}" type="datetimeFigureOut">
              <a:rPr lang="en-US" smtClean="0"/>
              <a:t>1/18/2023</a:t>
            </a:fld>
            <a:endParaRPr lang="en-US" dirty="0"/>
          </a:p>
        </p:txBody>
      </p:sp>
      <p:sp>
        <p:nvSpPr>
          <p:cNvPr id="5" name="Footer Placeholder 4">
            <a:extLst>
              <a:ext uri="{FF2B5EF4-FFF2-40B4-BE49-F238E27FC236}">
                <a16:creationId xmlns:a16="http://schemas.microsoft.com/office/drawing/2014/main" id="{90D174C5-86FC-4E3C-B9E8-F729126A16A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8E8E1DC-E285-4571-A287-45C1A18FE6F7}"/>
              </a:ext>
            </a:extLst>
          </p:cNvPr>
          <p:cNvSpPr>
            <a:spLocks noGrp="1"/>
          </p:cNvSpPr>
          <p:nvPr>
            <p:ph type="sldNum" sz="quarter" idx="12"/>
          </p:nvPr>
        </p:nvSpPr>
        <p:spPr/>
        <p:txBody>
          <a:bodyPr/>
          <a:lstStyle/>
          <a:p>
            <a:fld id="{4E6EAF02-365D-46E4-ADCD-5C4C792BE6DE}" type="slidenum">
              <a:rPr lang="en-US" smtClean="0"/>
              <a:t>‹#›</a:t>
            </a:fld>
            <a:endParaRPr lang="en-US" dirty="0"/>
          </a:p>
        </p:txBody>
      </p:sp>
    </p:spTree>
    <p:extLst>
      <p:ext uri="{BB962C8B-B14F-4D97-AF65-F5344CB8AC3E}">
        <p14:creationId xmlns:p14="http://schemas.microsoft.com/office/powerpoint/2010/main" val="1710033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6859C-4ECE-479E-A164-9B6944B1BC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D3619F-B084-4B6D-9A78-CC88A8F9D1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2BC02E-C984-4F3A-A1AE-BA4138301299}"/>
              </a:ext>
            </a:extLst>
          </p:cNvPr>
          <p:cNvSpPr>
            <a:spLocks noGrp="1"/>
          </p:cNvSpPr>
          <p:nvPr>
            <p:ph type="dt" sz="half" idx="10"/>
          </p:nvPr>
        </p:nvSpPr>
        <p:spPr/>
        <p:txBody>
          <a:bodyPr/>
          <a:lstStyle/>
          <a:p>
            <a:fld id="{7EDB7801-6427-4EE4-9C20-B8796083AD9B}" type="datetimeFigureOut">
              <a:rPr lang="en-US" smtClean="0"/>
              <a:t>1/18/2023</a:t>
            </a:fld>
            <a:endParaRPr lang="en-US" dirty="0"/>
          </a:p>
        </p:txBody>
      </p:sp>
      <p:sp>
        <p:nvSpPr>
          <p:cNvPr id="5" name="Footer Placeholder 4">
            <a:extLst>
              <a:ext uri="{FF2B5EF4-FFF2-40B4-BE49-F238E27FC236}">
                <a16:creationId xmlns:a16="http://schemas.microsoft.com/office/drawing/2014/main" id="{3D428E95-F93E-425D-AF46-20A95499FB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B683F0-F4DF-49B7-BFCB-41700B142E9B}"/>
              </a:ext>
            </a:extLst>
          </p:cNvPr>
          <p:cNvSpPr>
            <a:spLocks noGrp="1"/>
          </p:cNvSpPr>
          <p:nvPr>
            <p:ph type="sldNum" sz="quarter" idx="12"/>
          </p:nvPr>
        </p:nvSpPr>
        <p:spPr/>
        <p:txBody>
          <a:bodyPr/>
          <a:lstStyle/>
          <a:p>
            <a:fld id="{4E6EAF02-365D-46E4-ADCD-5C4C792BE6DE}" type="slidenum">
              <a:rPr lang="en-US" smtClean="0"/>
              <a:t>‹#›</a:t>
            </a:fld>
            <a:endParaRPr lang="en-US" dirty="0"/>
          </a:p>
        </p:txBody>
      </p:sp>
    </p:spTree>
    <p:extLst>
      <p:ext uri="{BB962C8B-B14F-4D97-AF65-F5344CB8AC3E}">
        <p14:creationId xmlns:p14="http://schemas.microsoft.com/office/powerpoint/2010/main" val="505710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E97414-7C2B-4E3F-983E-AD5CC311F8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ADB166-AE47-4CD4-9D25-2CA11A8F21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275C1-7FC8-4C5B-89AD-13BD77AB3BF2}"/>
              </a:ext>
            </a:extLst>
          </p:cNvPr>
          <p:cNvSpPr>
            <a:spLocks noGrp="1"/>
          </p:cNvSpPr>
          <p:nvPr>
            <p:ph type="dt" sz="half" idx="10"/>
          </p:nvPr>
        </p:nvSpPr>
        <p:spPr/>
        <p:txBody>
          <a:bodyPr/>
          <a:lstStyle/>
          <a:p>
            <a:fld id="{7EDB7801-6427-4EE4-9C20-B8796083AD9B}" type="datetimeFigureOut">
              <a:rPr lang="en-US" smtClean="0"/>
              <a:t>1/18/2023</a:t>
            </a:fld>
            <a:endParaRPr lang="en-US" dirty="0"/>
          </a:p>
        </p:txBody>
      </p:sp>
      <p:sp>
        <p:nvSpPr>
          <p:cNvPr id="5" name="Footer Placeholder 4">
            <a:extLst>
              <a:ext uri="{FF2B5EF4-FFF2-40B4-BE49-F238E27FC236}">
                <a16:creationId xmlns:a16="http://schemas.microsoft.com/office/drawing/2014/main" id="{DA24E2FF-E797-47EA-AB6C-92B5756A2A2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57138F0-2A3F-406F-83C5-D8CB616ED56A}"/>
              </a:ext>
            </a:extLst>
          </p:cNvPr>
          <p:cNvSpPr>
            <a:spLocks noGrp="1"/>
          </p:cNvSpPr>
          <p:nvPr>
            <p:ph type="sldNum" sz="quarter" idx="12"/>
          </p:nvPr>
        </p:nvSpPr>
        <p:spPr/>
        <p:txBody>
          <a:bodyPr/>
          <a:lstStyle/>
          <a:p>
            <a:fld id="{4E6EAF02-365D-46E4-ADCD-5C4C792BE6DE}" type="slidenum">
              <a:rPr lang="en-US" smtClean="0"/>
              <a:t>‹#›</a:t>
            </a:fld>
            <a:endParaRPr lang="en-US" dirty="0"/>
          </a:p>
        </p:txBody>
      </p:sp>
    </p:spTree>
    <p:extLst>
      <p:ext uri="{BB962C8B-B14F-4D97-AF65-F5344CB8AC3E}">
        <p14:creationId xmlns:p14="http://schemas.microsoft.com/office/powerpoint/2010/main" val="736850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6F7FF-0873-44B6-928D-655EDE399D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912CF8-E733-455B-8CE0-C385911B95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BCCB15-E26E-4562-86FB-F042CDAB07EA}"/>
              </a:ext>
            </a:extLst>
          </p:cNvPr>
          <p:cNvSpPr>
            <a:spLocks noGrp="1"/>
          </p:cNvSpPr>
          <p:nvPr>
            <p:ph type="dt" sz="half" idx="10"/>
          </p:nvPr>
        </p:nvSpPr>
        <p:spPr/>
        <p:txBody>
          <a:bodyPr/>
          <a:lstStyle/>
          <a:p>
            <a:fld id="{7EDB7801-6427-4EE4-9C20-B8796083AD9B}" type="datetimeFigureOut">
              <a:rPr lang="en-US" smtClean="0"/>
              <a:t>1/18/2023</a:t>
            </a:fld>
            <a:endParaRPr lang="en-US" dirty="0"/>
          </a:p>
        </p:txBody>
      </p:sp>
      <p:sp>
        <p:nvSpPr>
          <p:cNvPr id="5" name="Footer Placeholder 4">
            <a:extLst>
              <a:ext uri="{FF2B5EF4-FFF2-40B4-BE49-F238E27FC236}">
                <a16:creationId xmlns:a16="http://schemas.microsoft.com/office/drawing/2014/main" id="{B10ECDD8-B7BE-4B67-ACBA-367369B06A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DA92BB-A832-47F8-9C58-DFE815390044}"/>
              </a:ext>
            </a:extLst>
          </p:cNvPr>
          <p:cNvSpPr>
            <a:spLocks noGrp="1"/>
          </p:cNvSpPr>
          <p:nvPr>
            <p:ph type="sldNum" sz="quarter" idx="12"/>
          </p:nvPr>
        </p:nvSpPr>
        <p:spPr/>
        <p:txBody>
          <a:bodyPr/>
          <a:lstStyle/>
          <a:p>
            <a:fld id="{4E6EAF02-365D-46E4-ADCD-5C4C792BE6DE}" type="slidenum">
              <a:rPr lang="en-US" smtClean="0"/>
              <a:t>‹#›</a:t>
            </a:fld>
            <a:endParaRPr lang="en-US" dirty="0"/>
          </a:p>
        </p:txBody>
      </p:sp>
    </p:spTree>
    <p:extLst>
      <p:ext uri="{BB962C8B-B14F-4D97-AF65-F5344CB8AC3E}">
        <p14:creationId xmlns:p14="http://schemas.microsoft.com/office/powerpoint/2010/main" val="1013892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88E14-3105-4B12-A614-CB97D3144BA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D4562BC-CAB5-4329-B58A-88B6AFC589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501CE6-1343-444B-90D7-B48E00ED9FF7}"/>
              </a:ext>
            </a:extLst>
          </p:cNvPr>
          <p:cNvSpPr>
            <a:spLocks noGrp="1"/>
          </p:cNvSpPr>
          <p:nvPr>
            <p:ph type="dt" sz="half" idx="10"/>
          </p:nvPr>
        </p:nvSpPr>
        <p:spPr/>
        <p:txBody>
          <a:bodyPr/>
          <a:lstStyle/>
          <a:p>
            <a:fld id="{7EDB7801-6427-4EE4-9C20-B8796083AD9B}" type="datetimeFigureOut">
              <a:rPr lang="en-US" smtClean="0"/>
              <a:t>1/18/2023</a:t>
            </a:fld>
            <a:endParaRPr lang="en-US" dirty="0"/>
          </a:p>
        </p:txBody>
      </p:sp>
      <p:sp>
        <p:nvSpPr>
          <p:cNvPr id="5" name="Footer Placeholder 4">
            <a:extLst>
              <a:ext uri="{FF2B5EF4-FFF2-40B4-BE49-F238E27FC236}">
                <a16:creationId xmlns:a16="http://schemas.microsoft.com/office/drawing/2014/main" id="{CDD4052F-128F-40BC-80B8-F70180A0055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61264B2-B0F7-4CF8-A436-5DCAEE90AFC7}"/>
              </a:ext>
            </a:extLst>
          </p:cNvPr>
          <p:cNvSpPr>
            <a:spLocks noGrp="1"/>
          </p:cNvSpPr>
          <p:nvPr>
            <p:ph type="sldNum" sz="quarter" idx="12"/>
          </p:nvPr>
        </p:nvSpPr>
        <p:spPr/>
        <p:txBody>
          <a:bodyPr/>
          <a:lstStyle/>
          <a:p>
            <a:fld id="{4E6EAF02-365D-46E4-ADCD-5C4C792BE6DE}" type="slidenum">
              <a:rPr lang="en-US" smtClean="0"/>
              <a:t>‹#›</a:t>
            </a:fld>
            <a:endParaRPr lang="en-US" dirty="0"/>
          </a:p>
        </p:txBody>
      </p:sp>
    </p:spTree>
    <p:extLst>
      <p:ext uri="{BB962C8B-B14F-4D97-AF65-F5344CB8AC3E}">
        <p14:creationId xmlns:p14="http://schemas.microsoft.com/office/powerpoint/2010/main" val="1146520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EECA6-CF5C-49D8-AE28-0EA1D949A2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A2223C-22D2-47B7-AD2B-470A2591B8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4DF0BF-A422-4F39-8077-6398A5B7E8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C70C23-17EE-4BA8-907C-925C43707D3F}"/>
              </a:ext>
            </a:extLst>
          </p:cNvPr>
          <p:cNvSpPr>
            <a:spLocks noGrp="1"/>
          </p:cNvSpPr>
          <p:nvPr>
            <p:ph type="dt" sz="half" idx="10"/>
          </p:nvPr>
        </p:nvSpPr>
        <p:spPr/>
        <p:txBody>
          <a:bodyPr/>
          <a:lstStyle/>
          <a:p>
            <a:fld id="{7EDB7801-6427-4EE4-9C20-B8796083AD9B}" type="datetimeFigureOut">
              <a:rPr lang="en-US" smtClean="0"/>
              <a:t>1/18/2023</a:t>
            </a:fld>
            <a:endParaRPr lang="en-US" dirty="0"/>
          </a:p>
        </p:txBody>
      </p:sp>
      <p:sp>
        <p:nvSpPr>
          <p:cNvPr id="6" name="Footer Placeholder 5">
            <a:extLst>
              <a:ext uri="{FF2B5EF4-FFF2-40B4-BE49-F238E27FC236}">
                <a16:creationId xmlns:a16="http://schemas.microsoft.com/office/drawing/2014/main" id="{AB9B1AF2-DB7C-488A-A800-229379B3098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643E2F3-9CF6-4DA2-A935-973AD04D42FF}"/>
              </a:ext>
            </a:extLst>
          </p:cNvPr>
          <p:cNvSpPr>
            <a:spLocks noGrp="1"/>
          </p:cNvSpPr>
          <p:nvPr>
            <p:ph type="sldNum" sz="quarter" idx="12"/>
          </p:nvPr>
        </p:nvSpPr>
        <p:spPr/>
        <p:txBody>
          <a:bodyPr/>
          <a:lstStyle/>
          <a:p>
            <a:fld id="{4E6EAF02-365D-46E4-ADCD-5C4C792BE6DE}" type="slidenum">
              <a:rPr lang="en-US" smtClean="0"/>
              <a:t>‹#›</a:t>
            </a:fld>
            <a:endParaRPr lang="en-US" dirty="0"/>
          </a:p>
        </p:txBody>
      </p:sp>
    </p:spTree>
    <p:extLst>
      <p:ext uri="{BB962C8B-B14F-4D97-AF65-F5344CB8AC3E}">
        <p14:creationId xmlns:p14="http://schemas.microsoft.com/office/powerpoint/2010/main" val="547294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E5D92-FD6F-47D8-9D4A-3781C4173FE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40014B-DE59-440B-A535-184D6A564C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96457A-3A00-4404-AEB1-D5B4058B68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F441C9-0BE4-436E-83F6-97D321121F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984E8F-C5C1-47EE-932D-BECD3131DD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1B55B5-CDF8-47ED-AE2B-0A783B620B1B}"/>
              </a:ext>
            </a:extLst>
          </p:cNvPr>
          <p:cNvSpPr>
            <a:spLocks noGrp="1"/>
          </p:cNvSpPr>
          <p:nvPr>
            <p:ph type="dt" sz="half" idx="10"/>
          </p:nvPr>
        </p:nvSpPr>
        <p:spPr/>
        <p:txBody>
          <a:bodyPr/>
          <a:lstStyle/>
          <a:p>
            <a:fld id="{7EDB7801-6427-4EE4-9C20-B8796083AD9B}" type="datetimeFigureOut">
              <a:rPr lang="en-US" smtClean="0"/>
              <a:t>1/18/2023</a:t>
            </a:fld>
            <a:endParaRPr lang="en-US" dirty="0"/>
          </a:p>
        </p:txBody>
      </p:sp>
      <p:sp>
        <p:nvSpPr>
          <p:cNvPr id="8" name="Footer Placeholder 7">
            <a:extLst>
              <a:ext uri="{FF2B5EF4-FFF2-40B4-BE49-F238E27FC236}">
                <a16:creationId xmlns:a16="http://schemas.microsoft.com/office/drawing/2014/main" id="{06B3D936-85CF-4D76-AF59-0805D7C4F20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5C9D969-1F71-4FF6-9E0C-8A74FD4F42A9}"/>
              </a:ext>
            </a:extLst>
          </p:cNvPr>
          <p:cNvSpPr>
            <a:spLocks noGrp="1"/>
          </p:cNvSpPr>
          <p:nvPr>
            <p:ph type="sldNum" sz="quarter" idx="12"/>
          </p:nvPr>
        </p:nvSpPr>
        <p:spPr/>
        <p:txBody>
          <a:bodyPr/>
          <a:lstStyle/>
          <a:p>
            <a:fld id="{4E6EAF02-365D-46E4-ADCD-5C4C792BE6DE}" type="slidenum">
              <a:rPr lang="en-US" smtClean="0"/>
              <a:t>‹#›</a:t>
            </a:fld>
            <a:endParaRPr lang="en-US" dirty="0"/>
          </a:p>
        </p:txBody>
      </p:sp>
    </p:spTree>
    <p:extLst>
      <p:ext uri="{BB962C8B-B14F-4D97-AF65-F5344CB8AC3E}">
        <p14:creationId xmlns:p14="http://schemas.microsoft.com/office/powerpoint/2010/main" val="1435724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17C78-E3B1-42EB-9EA6-05F10E1706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2193DC-D07C-4203-991B-558452A43187}"/>
              </a:ext>
            </a:extLst>
          </p:cNvPr>
          <p:cNvSpPr>
            <a:spLocks noGrp="1"/>
          </p:cNvSpPr>
          <p:nvPr>
            <p:ph type="dt" sz="half" idx="10"/>
          </p:nvPr>
        </p:nvSpPr>
        <p:spPr/>
        <p:txBody>
          <a:bodyPr/>
          <a:lstStyle/>
          <a:p>
            <a:fld id="{7EDB7801-6427-4EE4-9C20-B8796083AD9B}" type="datetimeFigureOut">
              <a:rPr lang="en-US" smtClean="0"/>
              <a:t>1/18/2023</a:t>
            </a:fld>
            <a:endParaRPr lang="en-US" dirty="0"/>
          </a:p>
        </p:txBody>
      </p:sp>
      <p:sp>
        <p:nvSpPr>
          <p:cNvPr id="4" name="Footer Placeholder 3">
            <a:extLst>
              <a:ext uri="{FF2B5EF4-FFF2-40B4-BE49-F238E27FC236}">
                <a16:creationId xmlns:a16="http://schemas.microsoft.com/office/drawing/2014/main" id="{77587AC6-F484-49F5-9DE8-491B264D25E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BEC4161-9E9D-4E02-A8C5-221A4D9294AD}"/>
              </a:ext>
            </a:extLst>
          </p:cNvPr>
          <p:cNvSpPr>
            <a:spLocks noGrp="1"/>
          </p:cNvSpPr>
          <p:nvPr>
            <p:ph type="sldNum" sz="quarter" idx="12"/>
          </p:nvPr>
        </p:nvSpPr>
        <p:spPr/>
        <p:txBody>
          <a:bodyPr/>
          <a:lstStyle/>
          <a:p>
            <a:fld id="{4E6EAF02-365D-46E4-ADCD-5C4C792BE6DE}" type="slidenum">
              <a:rPr lang="en-US" smtClean="0"/>
              <a:t>‹#›</a:t>
            </a:fld>
            <a:endParaRPr lang="en-US" dirty="0"/>
          </a:p>
        </p:txBody>
      </p:sp>
    </p:spTree>
    <p:extLst>
      <p:ext uri="{BB962C8B-B14F-4D97-AF65-F5344CB8AC3E}">
        <p14:creationId xmlns:p14="http://schemas.microsoft.com/office/powerpoint/2010/main" val="1587911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C2294A-B97D-4966-9DD1-A7573272E3C2}"/>
              </a:ext>
            </a:extLst>
          </p:cNvPr>
          <p:cNvSpPr>
            <a:spLocks noGrp="1"/>
          </p:cNvSpPr>
          <p:nvPr>
            <p:ph type="dt" sz="half" idx="10"/>
          </p:nvPr>
        </p:nvSpPr>
        <p:spPr/>
        <p:txBody>
          <a:bodyPr/>
          <a:lstStyle/>
          <a:p>
            <a:fld id="{7EDB7801-6427-4EE4-9C20-B8796083AD9B}" type="datetimeFigureOut">
              <a:rPr lang="en-US" smtClean="0"/>
              <a:t>1/18/2023</a:t>
            </a:fld>
            <a:endParaRPr lang="en-US" dirty="0"/>
          </a:p>
        </p:txBody>
      </p:sp>
      <p:sp>
        <p:nvSpPr>
          <p:cNvPr id="3" name="Footer Placeholder 2">
            <a:extLst>
              <a:ext uri="{FF2B5EF4-FFF2-40B4-BE49-F238E27FC236}">
                <a16:creationId xmlns:a16="http://schemas.microsoft.com/office/drawing/2014/main" id="{6D6B8445-8A87-4BB1-9FA1-ABB37DB7CF8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8B12A81-5E32-433A-8FC3-20F820473209}"/>
              </a:ext>
            </a:extLst>
          </p:cNvPr>
          <p:cNvSpPr>
            <a:spLocks noGrp="1"/>
          </p:cNvSpPr>
          <p:nvPr>
            <p:ph type="sldNum" sz="quarter" idx="12"/>
          </p:nvPr>
        </p:nvSpPr>
        <p:spPr/>
        <p:txBody>
          <a:bodyPr/>
          <a:lstStyle/>
          <a:p>
            <a:fld id="{4E6EAF02-365D-46E4-ADCD-5C4C792BE6DE}" type="slidenum">
              <a:rPr lang="en-US" smtClean="0"/>
              <a:t>‹#›</a:t>
            </a:fld>
            <a:endParaRPr lang="en-US" dirty="0"/>
          </a:p>
        </p:txBody>
      </p:sp>
    </p:spTree>
    <p:extLst>
      <p:ext uri="{BB962C8B-B14F-4D97-AF65-F5344CB8AC3E}">
        <p14:creationId xmlns:p14="http://schemas.microsoft.com/office/powerpoint/2010/main" val="3841524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AADDC-2CE2-403C-A7B1-6B67C214FE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96E39B-CC45-4C84-84B3-9ADABBE88F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23F0B8-4A3F-4DEF-B105-22E69039D1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A5BB9D-B2A4-4CC3-B236-1037E3EBDB5F}"/>
              </a:ext>
            </a:extLst>
          </p:cNvPr>
          <p:cNvSpPr>
            <a:spLocks noGrp="1"/>
          </p:cNvSpPr>
          <p:nvPr>
            <p:ph type="dt" sz="half" idx="10"/>
          </p:nvPr>
        </p:nvSpPr>
        <p:spPr/>
        <p:txBody>
          <a:bodyPr/>
          <a:lstStyle/>
          <a:p>
            <a:fld id="{7EDB7801-6427-4EE4-9C20-B8796083AD9B}" type="datetimeFigureOut">
              <a:rPr lang="en-US" smtClean="0"/>
              <a:t>1/18/2023</a:t>
            </a:fld>
            <a:endParaRPr lang="en-US" dirty="0"/>
          </a:p>
        </p:txBody>
      </p:sp>
      <p:sp>
        <p:nvSpPr>
          <p:cNvPr id="6" name="Footer Placeholder 5">
            <a:extLst>
              <a:ext uri="{FF2B5EF4-FFF2-40B4-BE49-F238E27FC236}">
                <a16:creationId xmlns:a16="http://schemas.microsoft.com/office/drawing/2014/main" id="{49DCE55B-0BE5-4AC4-8A12-E5313DE3698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00E277F-B006-46CC-BFEC-CDE0D6D2EC49}"/>
              </a:ext>
            </a:extLst>
          </p:cNvPr>
          <p:cNvSpPr>
            <a:spLocks noGrp="1"/>
          </p:cNvSpPr>
          <p:nvPr>
            <p:ph type="sldNum" sz="quarter" idx="12"/>
          </p:nvPr>
        </p:nvSpPr>
        <p:spPr/>
        <p:txBody>
          <a:bodyPr/>
          <a:lstStyle/>
          <a:p>
            <a:fld id="{4E6EAF02-365D-46E4-ADCD-5C4C792BE6DE}" type="slidenum">
              <a:rPr lang="en-US" smtClean="0"/>
              <a:t>‹#›</a:t>
            </a:fld>
            <a:endParaRPr lang="en-US" dirty="0"/>
          </a:p>
        </p:txBody>
      </p:sp>
    </p:spTree>
    <p:extLst>
      <p:ext uri="{BB962C8B-B14F-4D97-AF65-F5344CB8AC3E}">
        <p14:creationId xmlns:p14="http://schemas.microsoft.com/office/powerpoint/2010/main" val="3124666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DB2D-79F0-417D-ABB1-1A0064198B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306625-250F-4612-98DB-B6BA674AC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71193A3F-9F8D-4827-B4EE-1877395428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054095-D2DC-4626-BDAF-5E6B66CD4775}"/>
              </a:ext>
            </a:extLst>
          </p:cNvPr>
          <p:cNvSpPr>
            <a:spLocks noGrp="1"/>
          </p:cNvSpPr>
          <p:nvPr>
            <p:ph type="dt" sz="half" idx="10"/>
          </p:nvPr>
        </p:nvSpPr>
        <p:spPr/>
        <p:txBody>
          <a:bodyPr/>
          <a:lstStyle/>
          <a:p>
            <a:fld id="{7EDB7801-6427-4EE4-9C20-B8796083AD9B}" type="datetimeFigureOut">
              <a:rPr lang="en-US" smtClean="0"/>
              <a:t>1/18/2023</a:t>
            </a:fld>
            <a:endParaRPr lang="en-US" dirty="0"/>
          </a:p>
        </p:txBody>
      </p:sp>
      <p:sp>
        <p:nvSpPr>
          <p:cNvPr id="6" name="Footer Placeholder 5">
            <a:extLst>
              <a:ext uri="{FF2B5EF4-FFF2-40B4-BE49-F238E27FC236}">
                <a16:creationId xmlns:a16="http://schemas.microsoft.com/office/drawing/2014/main" id="{48286701-B4A3-4C7E-8134-815F0D7A588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941E360-F77B-4E53-B9A9-65F15F6ACF0F}"/>
              </a:ext>
            </a:extLst>
          </p:cNvPr>
          <p:cNvSpPr>
            <a:spLocks noGrp="1"/>
          </p:cNvSpPr>
          <p:nvPr>
            <p:ph type="sldNum" sz="quarter" idx="12"/>
          </p:nvPr>
        </p:nvSpPr>
        <p:spPr/>
        <p:txBody>
          <a:bodyPr/>
          <a:lstStyle/>
          <a:p>
            <a:fld id="{4E6EAF02-365D-46E4-ADCD-5C4C792BE6DE}" type="slidenum">
              <a:rPr lang="en-US" smtClean="0"/>
              <a:t>‹#›</a:t>
            </a:fld>
            <a:endParaRPr lang="en-US" dirty="0"/>
          </a:p>
        </p:txBody>
      </p:sp>
    </p:spTree>
    <p:extLst>
      <p:ext uri="{BB962C8B-B14F-4D97-AF65-F5344CB8AC3E}">
        <p14:creationId xmlns:p14="http://schemas.microsoft.com/office/powerpoint/2010/main" val="3492769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1E59D-B755-48FC-A2E0-EFF542E722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87FC624-4695-4C3D-8ED0-B931C96BAC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9F5E204-51E2-4726-9401-45CA147192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B7801-6427-4EE4-9C20-B8796083AD9B}" type="datetimeFigureOut">
              <a:rPr lang="en-US" smtClean="0"/>
              <a:t>1/18/2023</a:t>
            </a:fld>
            <a:endParaRPr lang="en-US" dirty="0"/>
          </a:p>
        </p:txBody>
      </p:sp>
      <p:sp>
        <p:nvSpPr>
          <p:cNvPr id="5" name="Footer Placeholder 4">
            <a:extLst>
              <a:ext uri="{FF2B5EF4-FFF2-40B4-BE49-F238E27FC236}">
                <a16:creationId xmlns:a16="http://schemas.microsoft.com/office/drawing/2014/main" id="{DE137AC1-7183-4868-B6BC-F7CDCBF43F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9A705BE-C0E1-44A0-961C-1034636E34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EAF02-365D-46E4-ADCD-5C4C792BE6DE}" type="slidenum">
              <a:rPr lang="en-US" smtClean="0"/>
              <a:t>‹#›</a:t>
            </a:fld>
            <a:endParaRPr lang="en-US" dirty="0"/>
          </a:p>
        </p:txBody>
      </p:sp>
      <p:sp>
        <p:nvSpPr>
          <p:cNvPr id="7" name="Rectangle 6">
            <a:extLst>
              <a:ext uri="{FF2B5EF4-FFF2-40B4-BE49-F238E27FC236}">
                <a16:creationId xmlns:a16="http://schemas.microsoft.com/office/drawing/2014/main" id="{01ED0495-34D1-4C1E-B936-A50EC04ABDD2}"/>
              </a:ext>
            </a:extLst>
          </p:cNvPr>
          <p:cNvSpPr/>
          <p:nvPr userDrawn="1"/>
        </p:nvSpPr>
        <p:spPr>
          <a:xfrm>
            <a:off x="0" y="6356350"/>
            <a:ext cx="12192000" cy="501650"/>
          </a:xfrm>
          <a:prstGeom prst="rect">
            <a:avLst/>
          </a:prstGeom>
          <a:solidFill>
            <a:srgbClr val="7C2529"/>
          </a:solidFill>
          <a:ln>
            <a:solidFill>
              <a:srgbClr val="7C25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E0633782-B33D-49E2-A768-925F32275B91}"/>
              </a:ext>
            </a:extLst>
          </p:cNvPr>
          <p:cNvSpPr txBox="1"/>
          <p:nvPr userDrawn="1"/>
        </p:nvSpPr>
        <p:spPr>
          <a:xfrm>
            <a:off x="7090756" y="6420406"/>
            <a:ext cx="5094317" cy="369332"/>
          </a:xfrm>
          <a:prstGeom prst="rect">
            <a:avLst/>
          </a:prstGeom>
          <a:noFill/>
        </p:spPr>
        <p:txBody>
          <a:bodyPr wrap="square" rtlCol="0">
            <a:spAutoFit/>
          </a:bodyPr>
          <a:lstStyle/>
          <a:p>
            <a:r>
              <a:rPr lang="en-US" dirty="0">
                <a:solidFill>
                  <a:schemeClr val="bg1"/>
                </a:solidFill>
                <a:latin typeface="Impact" panose="020B0806030902050204" pitchFamily="34" charset="0"/>
              </a:rPr>
              <a:t>Kempner High School College and Career Readiness</a:t>
            </a:r>
          </a:p>
        </p:txBody>
      </p:sp>
    </p:spTree>
    <p:extLst>
      <p:ext uri="{BB962C8B-B14F-4D97-AF65-F5344CB8AC3E}">
        <p14:creationId xmlns:p14="http://schemas.microsoft.com/office/powerpoint/2010/main" val="2145087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Impact" panose="020B080603090205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1.png"/><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C416-C480-48B2-B5BE-5F92C8B991BF}"/>
              </a:ext>
            </a:extLst>
          </p:cNvPr>
          <p:cNvSpPr>
            <a:spLocks noGrp="1"/>
          </p:cNvSpPr>
          <p:nvPr>
            <p:ph type="ctrTitle"/>
          </p:nvPr>
        </p:nvSpPr>
        <p:spPr>
          <a:xfrm>
            <a:off x="-11187" y="1122363"/>
            <a:ext cx="9144000" cy="2387600"/>
          </a:xfrm>
        </p:spPr>
        <p:txBody>
          <a:bodyPr/>
          <a:lstStyle/>
          <a:p>
            <a:r>
              <a:rPr lang="en-US" dirty="0"/>
              <a:t>Let’s Talk Dual Credit</a:t>
            </a:r>
          </a:p>
        </p:txBody>
      </p:sp>
      <p:sp>
        <p:nvSpPr>
          <p:cNvPr id="3" name="Subtitle 2">
            <a:extLst>
              <a:ext uri="{FF2B5EF4-FFF2-40B4-BE49-F238E27FC236}">
                <a16:creationId xmlns:a16="http://schemas.microsoft.com/office/drawing/2014/main" id="{E8EFBC91-467C-41EE-9614-4D495CDEFF3B}"/>
              </a:ext>
            </a:extLst>
          </p:cNvPr>
          <p:cNvSpPr>
            <a:spLocks noGrp="1"/>
          </p:cNvSpPr>
          <p:nvPr>
            <p:ph type="subTitle" idx="1"/>
          </p:nvPr>
        </p:nvSpPr>
        <p:spPr>
          <a:xfrm>
            <a:off x="-11187" y="3602038"/>
            <a:ext cx="9144000" cy="1655762"/>
          </a:xfrm>
        </p:spPr>
        <p:txBody>
          <a:bodyPr/>
          <a:lstStyle/>
          <a:p>
            <a:r>
              <a:rPr lang="en-US" dirty="0"/>
              <a:t>Veronica Martin-Perkins</a:t>
            </a:r>
          </a:p>
          <a:p>
            <a:r>
              <a:rPr lang="en-US" dirty="0"/>
              <a:t>Lead Counselor and Dual Credit Coordinator</a:t>
            </a:r>
          </a:p>
        </p:txBody>
      </p:sp>
      <p:sp>
        <p:nvSpPr>
          <p:cNvPr id="7" name="Subtitle 2">
            <a:extLst>
              <a:ext uri="{FF2B5EF4-FFF2-40B4-BE49-F238E27FC236}">
                <a16:creationId xmlns:a16="http://schemas.microsoft.com/office/drawing/2014/main" id="{96D497BA-0BE9-4E53-8C8B-64C389906938}"/>
              </a:ext>
            </a:extLst>
          </p:cNvPr>
          <p:cNvSpPr txBox="1">
            <a:spLocks/>
          </p:cNvSpPr>
          <p:nvPr/>
        </p:nvSpPr>
        <p:spPr>
          <a:xfrm>
            <a:off x="9132813" y="3992410"/>
            <a:ext cx="2207705" cy="912776"/>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Please scan QR code to submit questions</a:t>
            </a:r>
          </a:p>
        </p:txBody>
      </p:sp>
      <p:pic>
        <p:nvPicPr>
          <p:cNvPr id="8" name="Picture 7">
            <a:extLst>
              <a:ext uri="{FF2B5EF4-FFF2-40B4-BE49-F238E27FC236}">
                <a16:creationId xmlns:a16="http://schemas.microsoft.com/office/drawing/2014/main" id="{2E3530AF-E97D-4BE5-A624-1B4BB31FA93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87" y="0"/>
            <a:ext cx="1341071" cy="1915064"/>
          </a:xfrm>
          <a:prstGeom prst="rect">
            <a:avLst/>
          </a:prstGeom>
        </p:spPr>
      </p:pic>
      <p:pic>
        <p:nvPicPr>
          <p:cNvPr id="4" name="Picture 3">
            <a:extLst>
              <a:ext uri="{FF2B5EF4-FFF2-40B4-BE49-F238E27FC236}">
                <a16:creationId xmlns:a16="http://schemas.microsoft.com/office/drawing/2014/main" id="{50EC0E07-A18B-4765-AC81-E1CE6651DD40}"/>
              </a:ext>
            </a:extLst>
          </p:cNvPr>
          <p:cNvPicPr>
            <a:picLocks noChangeAspect="1"/>
          </p:cNvPicPr>
          <p:nvPr/>
        </p:nvPicPr>
        <p:blipFill>
          <a:blip r:embed="rId3"/>
          <a:stretch>
            <a:fillRect/>
          </a:stretch>
        </p:blipFill>
        <p:spPr>
          <a:xfrm>
            <a:off x="8120328" y="-13331"/>
            <a:ext cx="3959703" cy="3959703"/>
          </a:xfrm>
          <a:prstGeom prst="rect">
            <a:avLst/>
          </a:prstGeom>
        </p:spPr>
      </p:pic>
    </p:spTree>
    <p:extLst>
      <p:ext uri="{BB962C8B-B14F-4D97-AF65-F5344CB8AC3E}">
        <p14:creationId xmlns:p14="http://schemas.microsoft.com/office/powerpoint/2010/main" val="1723156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C416-C480-48B2-B5BE-5F92C8B991BF}"/>
              </a:ext>
            </a:extLst>
          </p:cNvPr>
          <p:cNvSpPr>
            <a:spLocks noGrp="1"/>
          </p:cNvSpPr>
          <p:nvPr>
            <p:ph type="title"/>
          </p:nvPr>
        </p:nvSpPr>
        <p:spPr>
          <a:xfrm>
            <a:off x="838200" y="365125"/>
            <a:ext cx="10515600" cy="1325563"/>
          </a:xfrm>
        </p:spPr>
        <p:txBody>
          <a:bodyPr anchor="ctr">
            <a:normAutofit/>
          </a:bodyPr>
          <a:lstStyle/>
          <a:p>
            <a:r>
              <a:rPr lang="en-US" dirty="0"/>
              <a:t>How are Dual Credit Classes Graded?</a:t>
            </a:r>
          </a:p>
        </p:txBody>
      </p:sp>
      <p:sp>
        <p:nvSpPr>
          <p:cNvPr id="4" name="Content Placeholder 3">
            <a:extLst>
              <a:ext uri="{FF2B5EF4-FFF2-40B4-BE49-F238E27FC236}">
                <a16:creationId xmlns:a16="http://schemas.microsoft.com/office/drawing/2014/main" id="{440270ED-A724-4ACA-87AC-45BAF62CCF39}"/>
              </a:ext>
            </a:extLst>
          </p:cNvPr>
          <p:cNvSpPr>
            <a:spLocks noGrp="1"/>
          </p:cNvSpPr>
          <p:nvPr>
            <p:ph sz="half" idx="1"/>
          </p:nvPr>
        </p:nvSpPr>
        <p:spPr>
          <a:xfrm>
            <a:off x="838200" y="1825625"/>
            <a:ext cx="5181600" cy="4351338"/>
          </a:xfrm>
        </p:spPr>
        <p:txBody>
          <a:bodyPr>
            <a:normAutofit/>
          </a:bodyPr>
          <a:lstStyle/>
          <a:p>
            <a:r>
              <a:rPr lang="en-US" sz="1500" dirty="0"/>
              <a:t>HCC provides FBISD schools with grades each semester for all dual credit courses taken both at high school and HCC campuses (including online courses). No dual credit grades will show in Skyward during the semester.</a:t>
            </a:r>
          </a:p>
          <a:p>
            <a:r>
              <a:rPr lang="en-US" sz="1500" dirty="0"/>
              <a:t>The HCC/FBISD grading policy is subject to change pending FBISD BOT approval.</a:t>
            </a:r>
          </a:p>
          <a:p>
            <a:r>
              <a:rPr lang="en-US" sz="1500" dirty="0"/>
              <a:t>Earning  below a “C” in a dual credit course could adversely affect FAFSA and financial aid eligibility following high school graduation, including scholarships, grants, and student loans.</a:t>
            </a:r>
          </a:p>
          <a:p>
            <a:r>
              <a:rPr lang="en-US" sz="1500" dirty="0"/>
              <a:t>Students with an HCC GPA lower than a 2.0 (C average) can be placed on academic probation or suspension.</a:t>
            </a:r>
          </a:p>
          <a:p>
            <a:r>
              <a:rPr lang="en-US" sz="1500" dirty="0"/>
              <a:t>Failing a dual credit course means a student is at risk of being denied financial aid for college after high school.</a:t>
            </a:r>
          </a:p>
          <a:p>
            <a:r>
              <a:rPr lang="en-US" sz="1500" dirty="0"/>
              <a:t>Students who fail a dual credit course will need to retake the course in high school (if required for graduation) as well as in college, at full cost.</a:t>
            </a:r>
          </a:p>
          <a:p>
            <a:r>
              <a:rPr lang="en-US" sz="1500" dirty="0">
                <a:highlight>
                  <a:srgbClr val="FFFF00"/>
                </a:highlight>
              </a:rPr>
              <a:t>DO NOT FAIL A DUAL CREDIT COURSE!</a:t>
            </a:r>
          </a:p>
        </p:txBody>
      </p:sp>
      <p:pic>
        <p:nvPicPr>
          <p:cNvPr id="5" name="Picture 4">
            <a:extLst>
              <a:ext uri="{FF2B5EF4-FFF2-40B4-BE49-F238E27FC236}">
                <a16:creationId xmlns:a16="http://schemas.microsoft.com/office/drawing/2014/main" id="{AF7FD35B-B6B0-43B9-8EA7-52DD2B9068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8616" y="1825625"/>
            <a:ext cx="3048767" cy="4351338"/>
          </a:xfrm>
          <a:prstGeom prst="rect">
            <a:avLst/>
          </a:prstGeom>
          <a:noFill/>
        </p:spPr>
      </p:pic>
    </p:spTree>
    <p:extLst>
      <p:ext uri="{BB962C8B-B14F-4D97-AF65-F5344CB8AC3E}">
        <p14:creationId xmlns:p14="http://schemas.microsoft.com/office/powerpoint/2010/main" val="2430233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C416-C480-48B2-B5BE-5F92C8B991BF}"/>
              </a:ext>
            </a:extLst>
          </p:cNvPr>
          <p:cNvSpPr>
            <a:spLocks noGrp="1"/>
          </p:cNvSpPr>
          <p:nvPr>
            <p:ph type="title"/>
          </p:nvPr>
        </p:nvSpPr>
        <p:spPr/>
        <p:txBody>
          <a:bodyPr/>
          <a:lstStyle/>
          <a:p>
            <a:r>
              <a:rPr lang="en-US" dirty="0"/>
              <a:t>How are Dual Credit Classes Graded?</a:t>
            </a:r>
          </a:p>
        </p:txBody>
      </p:sp>
      <p:sp>
        <p:nvSpPr>
          <p:cNvPr id="4" name="Content Placeholder 3">
            <a:extLst>
              <a:ext uri="{FF2B5EF4-FFF2-40B4-BE49-F238E27FC236}">
                <a16:creationId xmlns:a16="http://schemas.microsoft.com/office/drawing/2014/main" id="{440270ED-A724-4ACA-87AC-45BAF62CCF39}"/>
              </a:ext>
            </a:extLst>
          </p:cNvPr>
          <p:cNvSpPr>
            <a:spLocks noGrp="1"/>
          </p:cNvSpPr>
          <p:nvPr>
            <p:ph idx="1"/>
          </p:nvPr>
        </p:nvSpPr>
        <p:spPr>
          <a:xfrm>
            <a:off x="838200" y="1825625"/>
            <a:ext cx="6943374" cy="4351338"/>
          </a:xfrm>
        </p:spPr>
        <p:txBody>
          <a:bodyPr>
            <a:normAutofit fontScale="92500" lnSpcReduction="10000"/>
          </a:bodyPr>
          <a:lstStyle/>
          <a:p>
            <a:r>
              <a:rPr lang="en-US" dirty="0"/>
              <a:t>Grades for dual credit classes are not reported in Skyward and will only show up on the student’s high school transcript once the course is completed and grades received from the college.</a:t>
            </a:r>
          </a:p>
          <a:p>
            <a:r>
              <a:rPr lang="en-US" dirty="0"/>
              <a:t>Students have access to their dual credit grades during the semester by logging into the HCC Canvas platform.</a:t>
            </a:r>
          </a:p>
          <a:p>
            <a:r>
              <a:rPr lang="en-US" dirty="0"/>
              <a:t>HCC will issue a letter grade.</a:t>
            </a:r>
          </a:p>
          <a:p>
            <a:r>
              <a:rPr lang="en-US" dirty="0"/>
              <a:t>HCC’s grade will be converted, entered onto the student’s FBISD transcript, and calculated into the GPA as follows:</a:t>
            </a:r>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EFF057F7-785F-48F6-A4AE-D8C6B4EE600E}"/>
              </a:ext>
            </a:extLst>
          </p:cNvPr>
          <p:cNvGraphicFramePr>
            <a:graphicFrameLocks noGrp="1"/>
          </p:cNvGraphicFramePr>
          <p:nvPr>
            <p:extLst>
              <p:ext uri="{D42A27DB-BD31-4B8C-83A1-F6EECF244321}">
                <p14:modId xmlns:p14="http://schemas.microsoft.com/office/powerpoint/2010/main" val="2258396741"/>
              </p:ext>
            </p:extLst>
          </p:nvPr>
        </p:nvGraphicFramePr>
        <p:xfrm>
          <a:off x="7781574" y="1825625"/>
          <a:ext cx="4210317" cy="4149480"/>
        </p:xfrm>
        <a:graphic>
          <a:graphicData uri="http://schemas.openxmlformats.org/drawingml/2006/table">
            <a:tbl>
              <a:tblPr firstRow="1" bandRow="1">
                <a:tableStyleId>{5C22544A-7EE6-4342-B048-85BDC9FD1C3A}</a:tableStyleId>
              </a:tblPr>
              <a:tblGrid>
                <a:gridCol w="1822526">
                  <a:extLst>
                    <a:ext uri="{9D8B030D-6E8A-4147-A177-3AD203B41FA5}">
                      <a16:colId xmlns:a16="http://schemas.microsoft.com/office/drawing/2014/main" val="4258640092"/>
                    </a:ext>
                  </a:extLst>
                </a:gridCol>
                <a:gridCol w="2387791">
                  <a:extLst>
                    <a:ext uri="{9D8B030D-6E8A-4147-A177-3AD203B41FA5}">
                      <a16:colId xmlns:a16="http://schemas.microsoft.com/office/drawing/2014/main" val="494062697"/>
                    </a:ext>
                  </a:extLst>
                </a:gridCol>
              </a:tblGrid>
              <a:tr h="584971">
                <a:tc>
                  <a:txBody>
                    <a:bodyPr/>
                    <a:lstStyle/>
                    <a:p>
                      <a:pPr marL="0" algn="ctr" defTabSz="914400" rtl="0" eaLnBrk="1" latinLnBrk="0" hangingPunct="1">
                        <a:spcBef>
                          <a:spcPts val="0"/>
                        </a:spcBef>
                        <a:spcAft>
                          <a:spcPts val="0"/>
                        </a:spcAft>
                      </a:pPr>
                      <a:r>
                        <a:rPr lang="en-US" sz="2300" b="1" kern="1200" cap="none" spc="0" dirty="0">
                          <a:solidFill>
                            <a:schemeClr val="bg1"/>
                          </a:solidFill>
                          <a:effectLst/>
                          <a:latin typeface="+mn-lt"/>
                          <a:ea typeface="+mn-ea"/>
                          <a:cs typeface="+mn-cs"/>
                        </a:rPr>
                        <a:t>HCC Letter Grade</a:t>
                      </a:r>
                    </a:p>
                  </a:txBody>
                  <a:tcPr marL="282640" marR="0" marT="141320" marB="141320" anchor="ctr">
                    <a:solidFill>
                      <a:srgbClr val="FD5245"/>
                    </a:solidFill>
                  </a:tcPr>
                </a:tc>
                <a:tc>
                  <a:txBody>
                    <a:bodyPr/>
                    <a:lstStyle/>
                    <a:p>
                      <a:pPr marL="0" algn="ctr" rtl="0" eaLnBrk="1" latinLnBrk="0" hangingPunct="1">
                        <a:spcBef>
                          <a:spcPts val="0"/>
                        </a:spcBef>
                        <a:spcAft>
                          <a:spcPts val="0"/>
                        </a:spcAft>
                      </a:pPr>
                      <a:r>
                        <a:rPr lang="en-US" sz="2300" b="1" kern="1200" cap="none" spc="0" dirty="0">
                          <a:solidFill>
                            <a:schemeClr val="bg1"/>
                          </a:solidFill>
                          <a:effectLst/>
                        </a:rPr>
                        <a:t>FBISD Grade for Course</a:t>
                      </a:r>
                      <a:endParaRPr lang="en-US" sz="2300" b="1" cap="none" spc="0" dirty="0">
                        <a:solidFill>
                          <a:schemeClr val="bg1"/>
                        </a:solidFill>
                        <a:effectLst/>
                      </a:endParaRPr>
                    </a:p>
                  </a:txBody>
                  <a:tcPr marL="282640" marR="0" marT="141320" marB="141320" anchor="ctr">
                    <a:solidFill>
                      <a:srgbClr val="FD5245"/>
                    </a:solidFill>
                  </a:tcPr>
                </a:tc>
                <a:extLst>
                  <a:ext uri="{0D108BD9-81ED-4DB2-BD59-A6C34878D82A}">
                    <a16:rowId xmlns:a16="http://schemas.microsoft.com/office/drawing/2014/main" val="2374632013"/>
                  </a:ext>
                </a:extLst>
              </a:tr>
              <a:tr h="584971">
                <a:tc>
                  <a:txBody>
                    <a:bodyPr/>
                    <a:lstStyle/>
                    <a:p>
                      <a:pPr marL="0" algn="ctr" rtl="0" eaLnBrk="1" latinLnBrk="0" hangingPunct="1">
                        <a:spcBef>
                          <a:spcPts val="0"/>
                        </a:spcBef>
                        <a:spcAft>
                          <a:spcPts val="0"/>
                        </a:spcAft>
                      </a:pPr>
                      <a:r>
                        <a:rPr lang="en-US" sz="2300" cap="none" spc="0" dirty="0">
                          <a:solidFill>
                            <a:schemeClr val="tx1"/>
                          </a:solidFill>
                          <a:effectLst/>
                        </a:rPr>
                        <a:t>A</a:t>
                      </a:r>
                    </a:p>
                  </a:txBody>
                  <a:tcPr marL="282640" marR="0" marT="141320" marB="141320" anchor="ctr"/>
                </a:tc>
                <a:tc>
                  <a:txBody>
                    <a:bodyPr/>
                    <a:lstStyle/>
                    <a:p>
                      <a:pPr marL="0" algn="ctr" rtl="0" eaLnBrk="1" latinLnBrk="0" hangingPunct="1">
                        <a:spcBef>
                          <a:spcPts val="0"/>
                        </a:spcBef>
                        <a:spcAft>
                          <a:spcPts val="0"/>
                        </a:spcAft>
                      </a:pPr>
                      <a:r>
                        <a:rPr lang="en-US" sz="2300" cap="none" spc="0" dirty="0">
                          <a:solidFill>
                            <a:schemeClr val="tx1"/>
                          </a:solidFill>
                          <a:effectLst/>
                        </a:rPr>
                        <a:t>96</a:t>
                      </a:r>
                    </a:p>
                  </a:txBody>
                  <a:tcPr marL="282640" marR="0" marT="141320" marB="141320" anchor="ctr"/>
                </a:tc>
                <a:extLst>
                  <a:ext uri="{0D108BD9-81ED-4DB2-BD59-A6C34878D82A}">
                    <a16:rowId xmlns:a16="http://schemas.microsoft.com/office/drawing/2014/main" val="1810204215"/>
                  </a:ext>
                </a:extLst>
              </a:tr>
              <a:tr h="584971">
                <a:tc>
                  <a:txBody>
                    <a:bodyPr/>
                    <a:lstStyle/>
                    <a:p>
                      <a:pPr marL="0" algn="ctr" rtl="0" eaLnBrk="1" latinLnBrk="0" hangingPunct="1">
                        <a:spcBef>
                          <a:spcPts val="0"/>
                        </a:spcBef>
                        <a:spcAft>
                          <a:spcPts val="0"/>
                        </a:spcAft>
                      </a:pPr>
                      <a:r>
                        <a:rPr lang="en-US" sz="2300" cap="none" spc="0" dirty="0">
                          <a:solidFill>
                            <a:schemeClr val="tx1"/>
                          </a:solidFill>
                          <a:effectLst/>
                        </a:rPr>
                        <a:t>B</a:t>
                      </a:r>
                    </a:p>
                  </a:txBody>
                  <a:tcPr marL="282640" marR="0" marT="141320" marB="141320" anchor="ctr"/>
                </a:tc>
                <a:tc>
                  <a:txBody>
                    <a:bodyPr/>
                    <a:lstStyle/>
                    <a:p>
                      <a:pPr marL="0" algn="ctr" rtl="0" eaLnBrk="1" latinLnBrk="0" hangingPunct="1">
                        <a:spcBef>
                          <a:spcPts val="0"/>
                        </a:spcBef>
                        <a:spcAft>
                          <a:spcPts val="0"/>
                        </a:spcAft>
                      </a:pPr>
                      <a:r>
                        <a:rPr lang="en-US" sz="2300" cap="none" spc="0" dirty="0">
                          <a:solidFill>
                            <a:schemeClr val="tx1"/>
                          </a:solidFill>
                          <a:effectLst/>
                        </a:rPr>
                        <a:t>86</a:t>
                      </a:r>
                    </a:p>
                  </a:txBody>
                  <a:tcPr marL="282640" marR="0" marT="141320" marB="141320" anchor="ctr"/>
                </a:tc>
                <a:extLst>
                  <a:ext uri="{0D108BD9-81ED-4DB2-BD59-A6C34878D82A}">
                    <a16:rowId xmlns:a16="http://schemas.microsoft.com/office/drawing/2014/main" val="1863203908"/>
                  </a:ext>
                </a:extLst>
              </a:tr>
              <a:tr h="584971">
                <a:tc>
                  <a:txBody>
                    <a:bodyPr/>
                    <a:lstStyle/>
                    <a:p>
                      <a:pPr marL="0" algn="ctr" rtl="0" eaLnBrk="1" latinLnBrk="0" hangingPunct="1">
                        <a:spcBef>
                          <a:spcPts val="0"/>
                        </a:spcBef>
                        <a:spcAft>
                          <a:spcPts val="0"/>
                        </a:spcAft>
                      </a:pPr>
                      <a:r>
                        <a:rPr lang="en-US" sz="2300" cap="none" spc="0" dirty="0">
                          <a:solidFill>
                            <a:schemeClr val="tx1"/>
                          </a:solidFill>
                          <a:effectLst/>
                        </a:rPr>
                        <a:t>C</a:t>
                      </a:r>
                    </a:p>
                  </a:txBody>
                  <a:tcPr marL="282640" marR="0" marT="141320" marB="141320" anchor="ctr"/>
                </a:tc>
                <a:tc>
                  <a:txBody>
                    <a:bodyPr/>
                    <a:lstStyle/>
                    <a:p>
                      <a:pPr marL="0" algn="ctr" rtl="0" eaLnBrk="1" latinLnBrk="0" hangingPunct="1">
                        <a:spcBef>
                          <a:spcPts val="0"/>
                        </a:spcBef>
                        <a:spcAft>
                          <a:spcPts val="0"/>
                        </a:spcAft>
                      </a:pPr>
                      <a:r>
                        <a:rPr lang="en-US" sz="2300" cap="none" spc="0" dirty="0">
                          <a:solidFill>
                            <a:schemeClr val="tx1"/>
                          </a:solidFill>
                          <a:effectLst/>
                        </a:rPr>
                        <a:t>76</a:t>
                      </a:r>
                    </a:p>
                  </a:txBody>
                  <a:tcPr marL="282640" marR="0" marT="141320" marB="141320" anchor="ctr"/>
                </a:tc>
                <a:extLst>
                  <a:ext uri="{0D108BD9-81ED-4DB2-BD59-A6C34878D82A}">
                    <a16:rowId xmlns:a16="http://schemas.microsoft.com/office/drawing/2014/main" val="799326230"/>
                  </a:ext>
                </a:extLst>
              </a:tr>
              <a:tr h="584971">
                <a:tc>
                  <a:txBody>
                    <a:bodyPr/>
                    <a:lstStyle/>
                    <a:p>
                      <a:pPr marL="0" algn="ctr" rtl="0" eaLnBrk="1" latinLnBrk="0" hangingPunct="1">
                        <a:spcBef>
                          <a:spcPts val="0"/>
                        </a:spcBef>
                        <a:spcAft>
                          <a:spcPts val="0"/>
                        </a:spcAft>
                      </a:pPr>
                      <a:r>
                        <a:rPr lang="en-US" sz="2300" cap="none" spc="0" dirty="0">
                          <a:solidFill>
                            <a:schemeClr val="tx1"/>
                          </a:solidFill>
                          <a:effectLst/>
                        </a:rPr>
                        <a:t>D</a:t>
                      </a:r>
                    </a:p>
                  </a:txBody>
                  <a:tcPr marL="282640" marR="0" marT="141320" marB="141320" anchor="ctr"/>
                </a:tc>
                <a:tc>
                  <a:txBody>
                    <a:bodyPr/>
                    <a:lstStyle/>
                    <a:p>
                      <a:pPr marL="0" algn="ctr" rtl="0" eaLnBrk="1" latinLnBrk="0" hangingPunct="1">
                        <a:spcBef>
                          <a:spcPts val="0"/>
                        </a:spcBef>
                        <a:spcAft>
                          <a:spcPts val="0"/>
                        </a:spcAft>
                      </a:pPr>
                      <a:r>
                        <a:rPr lang="en-US" sz="2300" cap="none" spc="0" dirty="0">
                          <a:solidFill>
                            <a:schemeClr val="tx1"/>
                          </a:solidFill>
                          <a:effectLst/>
                        </a:rPr>
                        <a:t>70</a:t>
                      </a:r>
                    </a:p>
                  </a:txBody>
                  <a:tcPr marL="282640" marR="0" marT="141320" marB="141320" anchor="ctr"/>
                </a:tc>
                <a:extLst>
                  <a:ext uri="{0D108BD9-81ED-4DB2-BD59-A6C34878D82A}">
                    <a16:rowId xmlns:a16="http://schemas.microsoft.com/office/drawing/2014/main" val="1107379758"/>
                  </a:ext>
                </a:extLst>
              </a:tr>
              <a:tr h="584971">
                <a:tc>
                  <a:txBody>
                    <a:bodyPr/>
                    <a:lstStyle/>
                    <a:p>
                      <a:pPr marL="0" algn="ctr" rtl="0" eaLnBrk="1" latinLnBrk="0" hangingPunct="1">
                        <a:spcBef>
                          <a:spcPts val="0"/>
                        </a:spcBef>
                        <a:spcAft>
                          <a:spcPts val="0"/>
                        </a:spcAft>
                      </a:pPr>
                      <a:r>
                        <a:rPr lang="en-US" sz="2300" cap="none" spc="0" dirty="0">
                          <a:solidFill>
                            <a:schemeClr val="tx1"/>
                          </a:solidFill>
                          <a:effectLst/>
                        </a:rPr>
                        <a:t>F</a:t>
                      </a:r>
                    </a:p>
                  </a:txBody>
                  <a:tcPr marL="282640" marR="0" marT="141320" marB="141320" anchor="ctr"/>
                </a:tc>
                <a:tc>
                  <a:txBody>
                    <a:bodyPr/>
                    <a:lstStyle/>
                    <a:p>
                      <a:pPr marL="0" algn="ctr" rtl="0" eaLnBrk="1" latinLnBrk="0" hangingPunct="1">
                        <a:spcBef>
                          <a:spcPts val="0"/>
                        </a:spcBef>
                        <a:spcAft>
                          <a:spcPts val="0"/>
                        </a:spcAft>
                      </a:pPr>
                      <a:r>
                        <a:rPr lang="en-US" sz="2300" cap="none" spc="0" dirty="0">
                          <a:solidFill>
                            <a:schemeClr val="tx1"/>
                          </a:solidFill>
                          <a:effectLst/>
                        </a:rPr>
                        <a:t>59</a:t>
                      </a:r>
                    </a:p>
                  </a:txBody>
                  <a:tcPr marL="282640" marR="0" marT="141320" marB="141320" anchor="ctr"/>
                </a:tc>
                <a:extLst>
                  <a:ext uri="{0D108BD9-81ED-4DB2-BD59-A6C34878D82A}">
                    <a16:rowId xmlns:a16="http://schemas.microsoft.com/office/drawing/2014/main" val="2356779133"/>
                  </a:ext>
                </a:extLst>
              </a:tr>
            </a:tbl>
          </a:graphicData>
        </a:graphic>
      </p:graphicFrame>
      <p:pic>
        <p:nvPicPr>
          <p:cNvPr id="7" name="Picture 6">
            <a:extLst>
              <a:ext uri="{FF2B5EF4-FFF2-40B4-BE49-F238E27FC236}">
                <a16:creationId xmlns:a16="http://schemas.microsoft.com/office/drawing/2014/main" id="{67EA557F-8A60-472E-8186-F961199B78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570496"/>
            <a:ext cx="849387" cy="1212934"/>
          </a:xfrm>
          <a:prstGeom prst="rect">
            <a:avLst/>
          </a:prstGeom>
        </p:spPr>
      </p:pic>
    </p:spTree>
    <p:extLst>
      <p:ext uri="{BB962C8B-B14F-4D97-AF65-F5344CB8AC3E}">
        <p14:creationId xmlns:p14="http://schemas.microsoft.com/office/powerpoint/2010/main" val="3423394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C416-C480-48B2-B5BE-5F92C8B991BF}"/>
              </a:ext>
            </a:extLst>
          </p:cNvPr>
          <p:cNvSpPr>
            <a:spLocks noGrp="1"/>
          </p:cNvSpPr>
          <p:nvPr>
            <p:ph type="title"/>
          </p:nvPr>
        </p:nvSpPr>
        <p:spPr/>
        <p:txBody>
          <a:bodyPr/>
          <a:lstStyle/>
          <a:p>
            <a:r>
              <a:rPr lang="en-US" dirty="0"/>
              <a:t>Dropping a Dual Credit Course</a:t>
            </a:r>
          </a:p>
        </p:txBody>
      </p:sp>
      <p:graphicFrame>
        <p:nvGraphicFramePr>
          <p:cNvPr id="9" name="Content Placeholder 3">
            <a:extLst>
              <a:ext uri="{FF2B5EF4-FFF2-40B4-BE49-F238E27FC236}">
                <a16:creationId xmlns:a16="http://schemas.microsoft.com/office/drawing/2014/main" id="{FC136B14-F19D-FC51-6F65-57D239E211E5}"/>
              </a:ext>
            </a:extLst>
          </p:cNvPr>
          <p:cNvGraphicFramePr>
            <a:graphicFrameLocks noGrp="1"/>
          </p:cNvGraphicFramePr>
          <p:nvPr>
            <p:ph idx="1"/>
            <p:extLst>
              <p:ext uri="{D42A27DB-BD31-4B8C-83A1-F6EECF244321}">
                <p14:modId xmlns:p14="http://schemas.microsoft.com/office/powerpoint/2010/main" val="110107761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EF41A6C8-564C-47B2-8272-7CF3AF41C55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814857" y="230188"/>
            <a:ext cx="849387" cy="1212934"/>
          </a:xfrm>
          <a:prstGeom prst="rect">
            <a:avLst/>
          </a:prstGeom>
        </p:spPr>
      </p:pic>
    </p:spTree>
    <p:extLst>
      <p:ext uri="{BB962C8B-B14F-4D97-AF65-F5344CB8AC3E}">
        <p14:creationId xmlns:p14="http://schemas.microsoft.com/office/powerpoint/2010/main" val="3314633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C416-C480-48B2-B5BE-5F92C8B991BF}"/>
              </a:ext>
            </a:extLst>
          </p:cNvPr>
          <p:cNvSpPr>
            <a:spLocks noGrp="1"/>
          </p:cNvSpPr>
          <p:nvPr>
            <p:ph type="title"/>
          </p:nvPr>
        </p:nvSpPr>
        <p:spPr>
          <a:xfrm>
            <a:off x="838200" y="365125"/>
            <a:ext cx="10515600" cy="1325563"/>
          </a:xfrm>
        </p:spPr>
        <p:txBody>
          <a:bodyPr anchor="ctr">
            <a:normAutofit/>
          </a:bodyPr>
          <a:lstStyle/>
          <a:p>
            <a:r>
              <a:rPr lang="en-US" dirty="0"/>
              <a:t>Registration Process and Next Steps</a:t>
            </a:r>
          </a:p>
        </p:txBody>
      </p:sp>
      <p:pic>
        <p:nvPicPr>
          <p:cNvPr id="3" name="Content Placeholder 2">
            <a:extLst>
              <a:ext uri="{FF2B5EF4-FFF2-40B4-BE49-F238E27FC236}">
                <a16:creationId xmlns:a16="http://schemas.microsoft.com/office/drawing/2014/main" id="{E5773463-7027-49E2-A8F0-21E2AF86191D}"/>
              </a:ext>
            </a:extLst>
          </p:cNvPr>
          <p:cNvPicPr>
            <a:picLocks noGrp="1" noChangeAspect="1"/>
          </p:cNvPicPr>
          <p:nvPr>
            <p:ph sz="half" idx="2"/>
          </p:nvPr>
        </p:nvPicPr>
        <p:blipFill>
          <a:blip r:embed="rId2"/>
          <a:stretch>
            <a:fillRect/>
          </a:stretch>
        </p:blipFill>
        <p:spPr>
          <a:xfrm>
            <a:off x="7270044" y="1919111"/>
            <a:ext cx="3070577" cy="3702756"/>
          </a:xfrm>
          <a:prstGeom prst="rect">
            <a:avLst/>
          </a:prstGeom>
        </p:spPr>
      </p:pic>
      <p:graphicFrame>
        <p:nvGraphicFramePr>
          <p:cNvPr id="6" name="Content Placeholder 3">
            <a:extLst>
              <a:ext uri="{FF2B5EF4-FFF2-40B4-BE49-F238E27FC236}">
                <a16:creationId xmlns:a16="http://schemas.microsoft.com/office/drawing/2014/main" id="{D9B76D69-D97C-9EFE-D533-E9A8C74F4AA4}"/>
              </a:ext>
            </a:extLst>
          </p:cNvPr>
          <p:cNvGraphicFramePr>
            <a:graphicFrameLocks noGrp="1"/>
          </p:cNvGraphicFramePr>
          <p:nvPr>
            <p:ph sz="half" idx="1"/>
            <p:extLst>
              <p:ext uri="{D42A27DB-BD31-4B8C-83A1-F6EECF244321}">
                <p14:modId xmlns:p14="http://schemas.microsoft.com/office/powerpoint/2010/main" val="2194138913"/>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99384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5012548-75E7-8322-7060-838A9C80185D}"/>
              </a:ext>
            </a:extLst>
          </p:cNvPr>
          <p:cNvSpPr>
            <a:spLocks noGrp="1"/>
          </p:cNvSpPr>
          <p:nvPr>
            <p:ph type="title"/>
          </p:nvPr>
        </p:nvSpPr>
        <p:spPr>
          <a:xfrm>
            <a:off x="838200" y="365125"/>
            <a:ext cx="10515600" cy="1325563"/>
          </a:xfrm>
        </p:spPr>
        <p:txBody>
          <a:bodyPr anchor="ctr">
            <a:normAutofit/>
          </a:bodyPr>
          <a:lstStyle/>
          <a:p>
            <a:r>
              <a:rPr lang="en-US" dirty="0"/>
              <a:t>Important Dates to Remember </a:t>
            </a:r>
          </a:p>
        </p:txBody>
      </p:sp>
      <p:graphicFrame>
        <p:nvGraphicFramePr>
          <p:cNvPr id="15" name="Content Placeholder 2">
            <a:extLst>
              <a:ext uri="{FF2B5EF4-FFF2-40B4-BE49-F238E27FC236}">
                <a16:creationId xmlns:a16="http://schemas.microsoft.com/office/drawing/2014/main" id="{AC7A668E-9BDB-DE83-F5FA-302AAED9AF01}"/>
              </a:ext>
            </a:extLst>
          </p:cNvPr>
          <p:cNvGraphicFramePr>
            <a:graphicFrameLocks noGrp="1"/>
          </p:cNvGraphicFramePr>
          <p:nvPr>
            <p:ph idx="1"/>
            <p:extLst>
              <p:ext uri="{D42A27DB-BD31-4B8C-83A1-F6EECF244321}">
                <p14:modId xmlns:p14="http://schemas.microsoft.com/office/powerpoint/2010/main" val="189009525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6995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06CE0-8525-41BE-B93A-B2FFC07A1301}"/>
              </a:ext>
            </a:extLst>
          </p:cNvPr>
          <p:cNvSpPr>
            <a:spLocks noGrp="1"/>
          </p:cNvSpPr>
          <p:nvPr>
            <p:ph type="title"/>
          </p:nvPr>
        </p:nvSpPr>
        <p:spPr/>
        <p:txBody>
          <a:bodyPr/>
          <a:lstStyle/>
          <a:p>
            <a:r>
              <a:rPr lang="en-US" dirty="0"/>
              <a:t>Completed Paperwork</a:t>
            </a:r>
          </a:p>
        </p:txBody>
      </p:sp>
      <p:sp>
        <p:nvSpPr>
          <p:cNvPr id="3" name="Content Placeholder 2">
            <a:extLst>
              <a:ext uri="{FF2B5EF4-FFF2-40B4-BE49-F238E27FC236}">
                <a16:creationId xmlns:a16="http://schemas.microsoft.com/office/drawing/2014/main" id="{B7538F7A-94D8-4F69-A2B3-B3C43D4F405A}"/>
              </a:ext>
            </a:extLst>
          </p:cNvPr>
          <p:cNvSpPr>
            <a:spLocks noGrp="1"/>
          </p:cNvSpPr>
          <p:nvPr>
            <p:ph idx="1"/>
          </p:nvPr>
        </p:nvSpPr>
        <p:spPr/>
        <p:txBody>
          <a:bodyPr>
            <a:normAutofit lnSpcReduction="10000"/>
          </a:bodyPr>
          <a:lstStyle/>
          <a:p>
            <a:r>
              <a:rPr lang="en-US" dirty="0"/>
              <a:t>HCC Meningitis Vaccination Verification</a:t>
            </a:r>
          </a:p>
          <a:p>
            <a:r>
              <a:rPr lang="en-US" dirty="0"/>
              <a:t>HCC Dual Credit Waiver Approval Form</a:t>
            </a:r>
          </a:p>
          <a:p>
            <a:r>
              <a:rPr lang="en-US" dirty="0"/>
              <a:t>HCC FERPA Release Form</a:t>
            </a:r>
          </a:p>
          <a:p>
            <a:r>
              <a:rPr lang="en-US" dirty="0"/>
              <a:t>Student Commitment Statement</a:t>
            </a:r>
          </a:p>
          <a:p>
            <a:r>
              <a:rPr lang="en-US" dirty="0"/>
              <a:t>Current transcript (11</a:t>
            </a:r>
            <a:r>
              <a:rPr lang="en-US" baseline="30000" dirty="0"/>
              <a:t>th</a:t>
            </a:r>
            <a:r>
              <a:rPr lang="en-US" dirty="0"/>
              <a:t> grade fall semester)</a:t>
            </a:r>
          </a:p>
          <a:p>
            <a:r>
              <a:rPr lang="en-US" dirty="0"/>
              <a:t>Qualifying College Readiness Scores: (only the </a:t>
            </a:r>
          </a:p>
          <a:p>
            <a:pPr lvl="1"/>
            <a:r>
              <a:rPr lang="en-US" dirty="0"/>
              <a:t>PSAT (8/9,10 or 11</a:t>
            </a:r>
            <a:r>
              <a:rPr lang="en-US" baseline="30000" dirty="0"/>
              <a:t>th</a:t>
            </a:r>
            <a:r>
              <a:rPr lang="en-US" dirty="0"/>
              <a:t> grade CR scores)</a:t>
            </a:r>
          </a:p>
          <a:p>
            <a:pPr lvl="1"/>
            <a:r>
              <a:rPr lang="en-US" dirty="0">
                <a:solidFill>
                  <a:srgbClr val="00B0F0"/>
                </a:solidFill>
              </a:rPr>
              <a:t>SAT(11</a:t>
            </a:r>
            <a:r>
              <a:rPr lang="en-US" baseline="30000" dirty="0">
                <a:solidFill>
                  <a:srgbClr val="00B0F0"/>
                </a:solidFill>
              </a:rPr>
              <a:t>th</a:t>
            </a:r>
            <a:r>
              <a:rPr lang="en-US" dirty="0">
                <a:solidFill>
                  <a:srgbClr val="00B0F0"/>
                </a:solidFill>
              </a:rPr>
              <a:t> grade students will test 3/1/2023)</a:t>
            </a:r>
          </a:p>
          <a:p>
            <a:pPr lvl="1"/>
            <a:r>
              <a:rPr lang="en-US" dirty="0">
                <a:solidFill>
                  <a:srgbClr val="00B0F0"/>
                </a:solidFill>
              </a:rPr>
              <a:t>Texas Success Initiative (TSI) –available for 11/12</a:t>
            </a:r>
            <a:r>
              <a:rPr lang="en-US" baseline="30000" dirty="0">
                <a:solidFill>
                  <a:srgbClr val="00B0F0"/>
                </a:solidFill>
              </a:rPr>
              <a:t>th</a:t>
            </a:r>
            <a:r>
              <a:rPr lang="en-US" dirty="0">
                <a:solidFill>
                  <a:srgbClr val="00B0F0"/>
                </a:solidFill>
              </a:rPr>
              <a:t> grade DC interested students 4/1/2023 </a:t>
            </a:r>
          </a:p>
        </p:txBody>
      </p:sp>
      <p:pic>
        <p:nvPicPr>
          <p:cNvPr id="4" name="Content Placeholder 2">
            <a:extLst>
              <a:ext uri="{FF2B5EF4-FFF2-40B4-BE49-F238E27FC236}">
                <a16:creationId xmlns:a16="http://schemas.microsoft.com/office/drawing/2014/main" id="{C386C354-15E3-4841-BE3F-3A3247759A57}"/>
              </a:ext>
            </a:extLst>
          </p:cNvPr>
          <p:cNvPicPr>
            <a:picLocks noChangeAspect="1"/>
          </p:cNvPicPr>
          <p:nvPr/>
        </p:nvPicPr>
        <p:blipFill>
          <a:blip r:embed="rId2"/>
          <a:stretch>
            <a:fillRect/>
          </a:stretch>
        </p:blipFill>
        <p:spPr>
          <a:xfrm>
            <a:off x="10505746" y="11636"/>
            <a:ext cx="1504283" cy="1813989"/>
          </a:xfrm>
          <a:prstGeom prst="rect">
            <a:avLst/>
          </a:prstGeom>
        </p:spPr>
      </p:pic>
    </p:spTree>
    <p:extLst>
      <p:ext uri="{BB962C8B-B14F-4D97-AF65-F5344CB8AC3E}">
        <p14:creationId xmlns:p14="http://schemas.microsoft.com/office/powerpoint/2010/main" val="2407123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A2D7B-0C4A-410E-A13C-D9725D2CEC68}"/>
              </a:ext>
            </a:extLst>
          </p:cNvPr>
          <p:cNvSpPr>
            <a:spLocks noGrp="1"/>
          </p:cNvSpPr>
          <p:nvPr>
            <p:ph type="title"/>
          </p:nvPr>
        </p:nvSpPr>
        <p:spPr/>
        <p:txBody>
          <a:bodyPr/>
          <a:lstStyle/>
          <a:p>
            <a:r>
              <a:rPr lang="en-US" dirty="0"/>
              <a:t>Please submit your questions here</a:t>
            </a:r>
          </a:p>
        </p:txBody>
      </p:sp>
      <p:pic>
        <p:nvPicPr>
          <p:cNvPr id="2050" name="Picture 2" descr="Image preview">
            <a:extLst>
              <a:ext uri="{FF2B5EF4-FFF2-40B4-BE49-F238E27FC236}">
                <a16:creationId xmlns:a16="http://schemas.microsoft.com/office/drawing/2014/main" id="{95C07C68-CD69-42E6-BCFE-974C4D32C2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4261" y="1396579"/>
            <a:ext cx="5012094" cy="50120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4791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tx1"/>
          </a:fgClr>
          <a:bgClr>
            <a:schemeClr val="bg1">
              <a:lumMod val="95000"/>
            </a:schemeClr>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Travis High Counseling Department</a:t>
            </a:r>
          </a:p>
        </p:txBody>
      </p:sp>
      <p:sp>
        <p:nvSpPr>
          <p:cNvPr id="4" name="Rectangle 3"/>
          <p:cNvSpPr/>
          <p:nvPr/>
        </p:nvSpPr>
        <p:spPr>
          <a:xfrm>
            <a:off x="3613265" y="2502130"/>
            <a:ext cx="4342015" cy="728405"/>
          </a:xfrm>
          <a:prstGeom prst="rect">
            <a:avLst/>
          </a:prstGeom>
        </p:spPr>
        <p:txBody>
          <a:bodyPr wrap="square">
            <a:spAutoFit/>
          </a:bodyPr>
          <a:lstStyle/>
          <a:p>
            <a:pPr marL="109537" algn="ctr">
              <a:spcBef>
                <a:spcPts val="400"/>
              </a:spcBef>
              <a:buClr>
                <a:schemeClr val="accent1"/>
              </a:buClr>
              <a:buSzPct val="68000"/>
              <a:defRPr/>
            </a:pPr>
            <a:r>
              <a:rPr lang="en-US" sz="2000" b="1" dirty="0"/>
              <a:t>Ms. Martin-Perkins</a:t>
            </a:r>
          </a:p>
          <a:p>
            <a:pPr marL="109537" algn="ctr">
              <a:spcBef>
                <a:spcPts val="400"/>
              </a:spcBef>
              <a:buClr>
                <a:schemeClr val="accent1"/>
              </a:buClr>
              <a:buSzPct val="68000"/>
              <a:defRPr/>
            </a:pPr>
            <a:r>
              <a:rPr lang="en-US" dirty="0">
                <a:solidFill>
                  <a:srgbClr val="FF0000"/>
                </a:solidFill>
              </a:rPr>
              <a:t>Lead Counselor</a:t>
            </a:r>
          </a:p>
        </p:txBody>
      </p:sp>
      <p:sp>
        <p:nvSpPr>
          <p:cNvPr id="5" name="TextBox 4"/>
          <p:cNvSpPr txBox="1"/>
          <p:nvPr/>
        </p:nvSpPr>
        <p:spPr>
          <a:xfrm>
            <a:off x="1350818" y="2962864"/>
            <a:ext cx="2478576" cy="3170099"/>
          </a:xfrm>
          <a:prstGeom prst="rect">
            <a:avLst/>
          </a:prstGeom>
          <a:noFill/>
        </p:spPr>
        <p:txBody>
          <a:bodyPr wrap="square" rtlCol="0">
            <a:spAutoFit/>
          </a:bodyPr>
          <a:lstStyle/>
          <a:p>
            <a:pPr algn="ctr"/>
            <a:r>
              <a:rPr lang="en-US" sz="2000" dirty="0">
                <a:solidFill>
                  <a:srgbClr val="FF0000"/>
                </a:solidFill>
              </a:rPr>
              <a:t>Ms. Crawford</a:t>
            </a:r>
          </a:p>
          <a:p>
            <a:pPr algn="ctr"/>
            <a:r>
              <a:rPr lang="en-US" sz="2000" b="1" dirty="0"/>
              <a:t>Last Name A-Bo</a:t>
            </a:r>
          </a:p>
          <a:p>
            <a:pPr algn="ctr"/>
            <a:endParaRPr lang="en-US" sz="2000" dirty="0"/>
          </a:p>
          <a:p>
            <a:pPr algn="ctr"/>
            <a:r>
              <a:rPr lang="en-US" sz="2000" dirty="0">
                <a:solidFill>
                  <a:srgbClr val="FF0000"/>
                </a:solidFill>
              </a:rPr>
              <a:t>Mr. Brodrick</a:t>
            </a:r>
          </a:p>
          <a:p>
            <a:pPr algn="ctr"/>
            <a:r>
              <a:rPr lang="en-US" sz="2000" b="1" dirty="0"/>
              <a:t>Last Name Br-Es</a:t>
            </a:r>
          </a:p>
          <a:p>
            <a:pPr algn="ctr"/>
            <a:endParaRPr lang="en-US" sz="2000" b="1" dirty="0"/>
          </a:p>
          <a:p>
            <a:pPr algn="ctr"/>
            <a:r>
              <a:rPr lang="en-US" sz="2000" dirty="0">
                <a:solidFill>
                  <a:srgbClr val="FF0000"/>
                </a:solidFill>
              </a:rPr>
              <a:t>Ms. Williams</a:t>
            </a:r>
          </a:p>
          <a:p>
            <a:pPr algn="ctr"/>
            <a:r>
              <a:rPr lang="en-US" sz="2000" b="1" dirty="0"/>
              <a:t>Last Name Et- I</a:t>
            </a:r>
          </a:p>
          <a:p>
            <a:pPr algn="ctr"/>
            <a:endParaRPr lang="en-US" sz="2000" dirty="0"/>
          </a:p>
          <a:p>
            <a:pPr algn="ctr"/>
            <a:endParaRPr lang="en-US" sz="2000" dirty="0"/>
          </a:p>
        </p:txBody>
      </p:sp>
      <p:sp>
        <p:nvSpPr>
          <p:cNvPr id="6" name="TextBox 5"/>
          <p:cNvSpPr txBox="1"/>
          <p:nvPr/>
        </p:nvSpPr>
        <p:spPr>
          <a:xfrm>
            <a:off x="4408516" y="3812553"/>
            <a:ext cx="2967643" cy="646331"/>
          </a:xfrm>
          <a:prstGeom prst="rect">
            <a:avLst/>
          </a:prstGeom>
          <a:noFill/>
        </p:spPr>
        <p:txBody>
          <a:bodyPr wrap="square" rtlCol="0">
            <a:spAutoFit/>
          </a:bodyPr>
          <a:lstStyle/>
          <a:p>
            <a:pPr algn="ctr"/>
            <a:r>
              <a:rPr lang="en-US" dirty="0">
                <a:solidFill>
                  <a:srgbClr val="FF0000"/>
                </a:solidFill>
              </a:rPr>
              <a:t>Ms. Martinez</a:t>
            </a:r>
          </a:p>
          <a:p>
            <a:pPr algn="ctr"/>
            <a:r>
              <a:rPr lang="en-US" b="1" dirty="0"/>
              <a:t>College and Career Advisor</a:t>
            </a:r>
          </a:p>
        </p:txBody>
      </p:sp>
      <p:sp>
        <p:nvSpPr>
          <p:cNvPr id="7" name="TextBox 6"/>
          <p:cNvSpPr txBox="1"/>
          <p:nvPr/>
        </p:nvSpPr>
        <p:spPr>
          <a:xfrm>
            <a:off x="7955281" y="2701255"/>
            <a:ext cx="2941318" cy="3693319"/>
          </a:xfrm>
          <a:prstGeom prst="rect">
            <a:avLst/>
          </a:prstGeom>
          <a:noFill/>
        </p:spPr>
        <p:txBody>
          <a:bodyPr wrap="square" rtlCol="0">
            <a:spAutoFit/>
          </a:bodyPr>
          <a:lstStyle/>
          <a:p>
            <a:pPr algn="ctr"/>
            <a:r>
              <a:rPr lang="en-US" sz="1800" dirty="0">
                <a:solidFill>
                  <a:srgbClr val="FF0000"/>
                </a:solidFill>
              </a:rPr>
              <a:t>Ms. Andrews</a:t>
            </a:r>
          </a:p>
          <a:p>
            <a:pPr algn="ctr"/>
            <a:r>
              <a:rPr lang="en-US" sz="1800" b="1" dirty="0"/>
              <a:t>Last Name J- Mar</a:t>
            </a:r>
          </a:p>
          <a:p>
            <a:pPr algn="ctr"/>
            <a:endParaRPr lang="en-US" dirty="0">
              <a:solidFill>
                <a:srgbClr val="FF0000"/>
              </a:solidFill>
            </a:endParaRPr>
          </a:p>
          <a:p>
            <a:pPr algn="ctr"/>
            <a:r>
              <a:rPr lang="en-US" dirty="0">
                <a:solidFill>
                  <a:srgbClr val="FF0000"/>
                </a:solidFill>
              </a:rPr>
              <a:t>Mrs. Clark</a:t>
            </a:r>
          </a:p>
          <a:p>
            <a:pPr algn="ctr"/>
            <a:r>
              <a:rPr lang="en-US" b="1" dirty="0"/>
              <a:t>Last Name Mas- Pap</a:t>
            </a:r>
          </a:p>
          <a:p>
            <a:pPr algn="ctr"/>
            <a:endParaRPr lang="en-US" dirty="0"/>
          </a:p>
          <a:p>
            <a:pPr algn="ctr"/>
            <a:r>
              <a:rPr lang="en-US" dirty="0">
                <a:solidFill>
                  <a:srgbClr val="FF0000"/>
                </a:solidFill>
              </a:rPr>
              <a:t>Ms. Young</a:t>
            </a:r>
          </a:p>
          <a:p>
            <a:pPr algn="ctr"/>
            <a:r>
              <a:rPr lang="en-US" b="1" dirty="0"/>
              <a:t>Last Name Par-Sim</a:t>
            </a:r>
          </a:p>
          <a:p>
            <a:pPr algn="ctr"/>
            <a:endParaRPr lang="en-US" dirty="0"/>
          </a:p>
          <a:p>
            <a:pPr algn="ctr"/>
            <a:r>
              <a:rPr lang="en-US" dirty="0">
                <a:solidFill>
                  <a:srgbClr val="FF0000"/>
                </a:solidFill>
              </a:rPr>
              <a:t>Ms. Adelstein</a:t>
            </a:r>
          </a:p>
          <a:p>
            <a:pPr algn="ctr"/>
            <a:r>
              <a:rPr lang="en-US" b="1" dirty="0"/>
              <a:t>Last Name Sin- Z</a:t>
            </a:r>
          </a:p>
          <a:p>
            <a:pPr algn="ctr"/>
            <a:endParaRPr lang="en-US" b="1" dirty="0"/>
          </a:p>
          <a:p>
            <a:pPr algn="ctr"/>
            <a:endParaRPr lang="en-US" dirty="0"/>
          </a:p>
        </p:txBody>
      </p:sp>
      <p:sp>
        <p:nvSpPr>
          <p:cNvPr id="3" name="TextBox 2">
            <a:extLst>
              <a:ext uri="{FF2B5EF4-FFF2-40B4-BE49-F238E27FC236}">
                <a16:creationId xmlns:a16="http://schemas.microsoft.com/office/drawing/2014/main" id="{108410AF-4D40-466A-AB95-D2FC56334DE2}"/>
              </a:ext>
            </a:extLst>
          </p:cNvPr>
          <p:cNvSpPr txBox="1"/>
          <p:nvPr/>
        </p:nvSpPr>
        <p:spPr>
          <a:xfrm>
            <a:off x="4236720" y="5040902"/>
            <a:ext cx="3281154" cy="646331"/>
          </a:xfrm>
          <a:prstGeom prst="rect">
            <a:avLst/>
          </a:prstGeom>
          <a:noFill/>
        </p:spPr>
        <p:txBody>
          <a:bodyPr wrap="square" rtlCol="0">
            <a:spAutoFit/>
          </a:bodyPr>
          <a:lstStyle/>
          <a:p>
            <a:pPr algn="ctr"/>
            <a:r>
              <a:rPr lang="en-US" dirty="0">
                <a:solidFill>
                  <a:srgbClr val="FF0000"/>
                </a:solidFill>
              </a:rPr>
              <a:t>Counseling Clerks</a:t>
            </a:r>
          </a:p>
          <a:p>
            <a:pPr algn="ctr"/>
            <a:r>
              <a:rPr lang="en-US" b="1" dirty="0"/>
              <a:t>Ms. Gibson and Mrs. Khan</a:t>
            </a:r>
          </a:p>
        </p:txBody>
      </p:sp>
      <p:pic>
        <p:nvPicPr>
          <p:cNvPr id="10" name="Picture 9">
            <a:extLst>
              <a:ext uri="{FF2B5EF4-FFF2-40B4-BE49-F238E27FC236}">
                <a16:creationId xmlns:a16="http://schemas.microsoft.com/office/drawing/2014/main" id="{1EC07829-A8EE-4C3F-AF42-01357E4CAA2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1917" y="4652898"/>
            <a:ext cx="1544177" cy="2205102"/>
          </a:xfrm>
          <a:prstGeom prst="rect">
            <a:avLst/>
          </a:prstGeom>
        </p:spPr>
      </p:pic>
    </p:spTree>
    <p:extLst>
      <p:ext uri="{BB962C8B-B14F-4D97-AF65-F5344CB8AC3E}">
        <p14:creationId xmlns:p14="http://schemas.microsoft.com/office/powerpoint/2010/main" val="873556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C416-C480-48B2-B5BE-5F92C8B991BF}"/>
              </a:ext>
            </a:extLst>
          </p:cNvPr>
          <p:cNvSpPr>
            <a:spLocks noGrp="1"/>
          </p:cNvSpPr>
          <p:nvPr>
            <p:ph type="title"/>
          </p:nvPr>
        </p:nvSpPr>
        <p:spPr/>
        <p:txBody>
          <a:bodyPr/>
          <a:lstStyle/>
          <a:p>
            <a:r>
              <a:rPr lang="en-US" dirty="0"/>
              <a:t>What is Dual Credit?</a:t>
            </a:r>
          </a:p>
        </p:txBody>
      </p:sp>
      <p:sp>
        <p:nvSpPr>
          <p:cNvPr id="4" name="Content Placeholder 3">
            <a:extLst>
              <a:ext uri="{FF2B5EF4-FFF2-40B4-BE49-F238E27FC236}">
                <a16:creationId xmlns:a16="http://schemas.microsoft.com/office/drawing/2014/main" id="{440270ED-A724-4ACA-87AC-45BAF62CCF39}"/>
              </a:ext>
            </a:extLst>
          </p:cNvPr>
          <p:cNvSpPr>
            <a:spLocks noGrp="1"/>
          </p:cNvSpPr>
          <p:nvPr>
            <p:ph idx="1"/>
          </p:nvPr>
        </p:nvSpPr>
        <p:spPr/>
        <p:txBody>
          <a:bodyPr>
            <a:normAutofit/>
          </a:bodyPr>
          <a:lstStyle/>
          <a:p>
            <a:r>
              <a:rPr lang="en-US" dirty="0"/>
              <a:t>A system in which an eligible high school student successfully completes a college course that is paired to a high school course and receives credit for the course on both the college and the high school transcripts.</a:t>
            </a:r>
          </a:p>
          <a:p>
            <a:r>
              <a:rPr lang="en-US" dirty="0"/>
              <a:t>Can be taught on the high school campus by a FBISD teacher who is also employed by Houston Community College OR by an HCC professor. Students can also take the class directly at HCC.</a:t>
            </a:r>
          </a:p>
          <a:p>
            <a:r>
              <a:rPr lang="en-US" dirty="0"/>
              <a:t>Dual credit courses are college classes first and high school classes second. Students and teachers are required to follow all HCC policies, i.e., attendance, grading, accommodations, academic honesty, etc.</a:t>
            </a:r>
          </a:p>
          <a:p>
            <a:endParaRPr lang="en-US" dirty="0"/>
          </a:p>
        </p:txBody>
      </p:sp>
      <p:pic>
        <p:nvPicPr>
          <p:cNvPr id="8" name="Picture 7">
            <a:extLst>
              <a:ext uri="{FF2B5EF4-FFF2-40B4-BE49-F238E27FC236}">
                <a16:creationId xmlns:a16="http://schemas.microsoft.com/office/drawing/2014/main" id="{4AB58F6A-B515-40AA-9E94-1BFF8ABFA1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14857" y="230188"/>
            <a:ext cx="849387" cy="1212934"/>
          </a:xfrm>
          <a:prstGeom prst="rect">
            <a:avLst/>
          </a:prstGeom>
        </p:spPr>
      </p:pic>
    </p:spTree>
    <p:extLst>
      <p:ext uri="{BB962C8B-B14F-4D97-AF65-F5344CB8AC3E}">
        <p14:creationId xmlns:p14="http://schemas.microsoft.com/office/powerpoint/2010/main" val="2248725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C416-C480-48B2-B5BE-5F92C8B991BF}"/>
              </a:ext>
            </a:extLst>
          </p:cNvPr>
          <p:cNvSpPr>
            <a:spLocks noGrp="1"/>
          </p:cNvSpPr>
          <p:nvPr>
            <p:ph type="title"/>
          </p:nvPr>
        </p:nvSpPr>
        <p:spPr>
          <a:xfrm>
            <a:off x="838200" y="365125"/>
            <a:ext cx="10515600" cy="1325563"/>
          </a:xfrm>
        </p:spPr>
        <p:txBody>
          <a:bodyPr anchor="ctr">
            <a:normAutofit/>
          </a:bodyPr>
          <a:lstStyle/>
          <a:p>
            <a:r>
              <a:rPr lang="en-US" dirty="0"/>
              <a:t>Benefits of Dual Credit</a:t>
            </a:r>
          </a:p>
        </p:txBody>
      </p:sp>
      <p:sp>
        <p:nvSpPr>
          <p:cNvPr id="4" name="Content Placeholder 3">
            <a:extLst>
              <a:ext uri="{FF2B5EF4-FFF2-40B4-BE49-F238E27FC236}">
                <a16:creationId xmlns:a16="http://schemas.microsoft.com/office/drawing/2014/main" id="{440270ED-A724-4ACA-87AC-45BAF62CCF39}"/>
              </a:ext>
            </a:extLst>
          </p:cNvPr>
          <p:cNvSpPr>
            <a:spLocks noGrp="1"/>
          </p:cNvSpPr>
          <p:nvPr>
            <p:ph sz="half" idx="1"/>
          </p:nvPr>
        </p:nvSpPr>
        <p:spPr>
          <a:xfrm>
            <a:off x="838200" y="1825625"/>
            <a:ext cx="5181600" cy="4351338"/>
          </a:xfrm>
        </p:spPr>
        <p:txBody>
          <a:bodyPr>
            <a:normAutofit/>
          </a:bodyPr>
          <a:lstStyle/>
          <a:p>
            <a:r>
              <a:rPr lang="en-US" sz="1800" dirty="0"/>
              <a:t>Student will save on tuition and fees by reducing the time to complete a degree</a:t>
            </a:r>
          </a:p>
          <a:p>
            <a:r>
              <a:rPr lang="en-US" sz="1800" dirty="0"/>
              <a:t>Weighted credit on high school GPA (10 points!)</a:t>
            </a:r>
          </a:p>
          <a:p>
            <a:r>
              <a:rPr lang="en-US" sz="1800" dirty="0"/>
              <a:t>Student will receive college credit and high school credit simultaneously for successfully completing course.</a:t>
            </a:r>
          </a:p>
          <a:p>
            <a:r>
              <a:rPr lang="en-US" sz="1800" dirty="0"/>
              <a:t>Student graduates from high school with transferable college credits.</a:t>
            </a:r>
          </a:p>
          <a:p>
            <a:r>
              <a:rPr lang="en-US" sz="1800" dirty="0"/>
              <a:t>Student fast-tracks undergraduate or workforce degrees.</a:t>
            </a:r>
          </a:p>
          <a:p>
            <a:r>
              <a:rPr lang="en-US" sz="1800" dirty="0"/>
              <a:t>Student has access to a full range of college student support services while in high school to aid them in a smooth transition to college after graduation.</a:t>
            </a:r>
          </a:p>
        </p:txBody>
      </p:sp>
      <p:pic>
        <p:nvPicPr>
          <p:cNvPr id="5" name="Picture 4">
            <a:extLst>
              <a:ext uri="{FF2B5EF4-FFF2-40B4-BE49-F238E27FC236}">
                <a16:creationId xmlns:a16="http://schemas.microsoft.com/office/drawing/2014/main" id="{4EEC7533-03F2-49EF-81F7-0781DBF6BF2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8068" y="2923821"/>
            <a:ext cx="2279315" cy="3253141"/>
          </a:xfrm>
          <a:prstGeom prst="rect">
            <a:avLst/>
          </a:prstGeom>
          <a:noFill/>
        </p:spPr>
      </p:pic>
    </p:spTree>
    <p:extLst>
      <p:ext uri="{BB962C8B-B14F-4D97-AF65-F5344CB8AC3E}">
        <p14:creationId xmlns:p14="http://schemas.microsoft.com/office/powerpoint/2010/main" val="3541023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C416-C480-48B2-B5BE-5F92C8B991BF}"/>
              </a:ext>
            </a:extLst>
          </p:cNvPr>
          <p:cNvSpPr>
            <a:spLocks noGrp="1"/>
          </p:cNvSpPr>
          <p:nvPr>
            <p:ph type="title"/>
          </p:nvPr>
        </p:nvSpPr>
        <p:spPr/>
        <p:txBody>
          <a:bodyPr/>
          <a:lstStyle/>
          <a:p>
            <a:r>
              <a:rPr lang="en-US" dirty="0"/>
              <a:t>Are You Eligible To Take Dual Credit?</a:t>
            </a:r>
          </a:p>
        </p:txBody>
      </p:sp>
      <p:sp>
        <p:nvSpPr>
          <p:cNvPr id="4" name="Content Placeholder 3">
            <a:extLst>
              <a:ext uri="{FF2B5EF4-FFF2-40B4-BE49-F238E27FC236}">
                <a16:creationId xmlns:a16="http://schemas.microsoft.com/office/drawing/2014/main" id="{440270ED-A724-4ACA-87AC-45BAF62CCF39}"/>
              </a:ext>
            </a:extLst>
          </p:cNvPr>
          <p:cNvSpPr>
            <a:spLocks noGrp="1"/>
          </p:cNvSpPr>
          <p:nvPr>
            <p:ph idx="1"/>
          </p:nvPr>
        </p:nvSpPr>
        <p:spPr/>
        <p:txBody>
          <a:bodyPr>
            <a:normAutofit/>
          </a:bodyPr>
          <a:lstStyle/>
          <a:p>
            <a:r>
              <a:rPr lang="en-US" dirty="0"/>
              <a:t>Students in 11th grade who meet TSI (Texas Success Initiative) or dual credit eligibility requirements may enroll in dual credit courses.</a:t>
            </a:r>
          </a:p>
          <a:p>
            <a:r>
              <a:rPr lang="en-US" dirty="0"/>
              <a:t>Eligibility can be based on any ONE of the following:</a:t>
            </a:r>
          </a:p>
          <a:p>
            <a:pPr lvl="1"/>
            <a:r>
              <a:rPr lang="en-US" dirty="0"/>
              <a:t>TSI assessment</a:t>
            </a:r>
          </a:p>
          <a:p>
            <a:pPr lvl="1"/>
            <a:r>
              <a:rPr lang="en-US" dirty="0"/>
              <a:t>SAT/ACT scores</a:t>
            </a:r>
          </a:p>
          <a:p>
            <a:pPr lvl="1"/>
            <a:r>
              <a:rPr lang="en-US" dirty="0"/>
              <a:t>PSAT/NMSQT scores</a:t>
            </a:r>
          </a:p>
          <a:p>
            <a:pPr lvl="1"/>
            <a:r>
              <a:rPr lang="en-US" dirty="0"/>
              <a:t>EOC Algebra I scores (and must have also successfully completed Algebra II)</a:t>
            </a:r>
          </a:p>
          <a:p>
            <a:pPr lvl="1"/>
            <a:r>
              <a:rPr lang="en-US" dirty="0"/>
              <a:t>EOC English II scores</a:t>
            </a:r>
          </a:p>
          <a:p>
            <a:endParaRPr lang="en-US" dirty="0"/>
          </a:p>
        </p:txBody>
      </p:sp>
      <p:pic>
        <p:nvPicPr>
          <p:cNvPr id="5" name="Picture 4">
            <a:extLst>
              <a:ext uri="{FF2B5EF4-FFF2-40B4-BE49-F238E27FC236}">
                <a16:creationId xmlns:a16="http://schemas.microsoft.com/office/drawing/2014/main" id="{A8BAEC80-7A7D-485A-9F35-824A0943677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14857" y="230188"/>
            <a:ext cx="849387" cy="1212934"/>
          </a:xfrm>
          <a:prstGeom prst="rect">
            <a:avLst/>
          </a:prstGeom>
        </p:spPr>
      </p:pic>
    </p:spTree>
    <p:extLst>
      <p:ext uri="{BB962C8B-B14F-4D97-AF65-F5344CB8AC3E}">
        <p14:creationId xmlns:p14="http://schemas.microsoft.com/office/powerpoint/2010/main" val="2682063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C416-C480-48B2-B5BE-5F92C8B991BF}"/>
              </a:ext>
            </a:extLst>
          </p:cNvPr>
          <p:cNvSpPr>
            <a:spLocks noGrp="1"/>
          </p:cNvSpPr>
          <p:nvPr>
            <p:ph type="title"/>
          </p:nvPr>
        </p:nvSpPr>
        <p:spPr/>
        <p:txBody>
          <a:bodyPr/>
          <a:lstStyle/>
          <a:p>
            <a:r>
              <a:rPr lang="en-US" dirty="0"/>
              <a:t>Dual Credit Eligibility Specifics</a:t>
            </a:r>
          </a:p>
        </p:txBody>
      </p:sp>
      <p:graphicFrame>
        <p:nvGraphicFramePr>
          <p:cNvPr id="8" name="Content Placeholder 8">
            <a:extLst>
              <a:ext uri="{FF2B5EF4-FFF2-40B4-BE49-F238E27FC236}">
                <a16:creationId xmlns:a16="http://schemas.microsoft.com/office/drawing/2014/main" id="{F2EA03AE-0A33-43E9-B5C5-BADA56979ACF}"/>
              </a:ext>
            </a:extLst>
          </p:cNvPr>
          <p:cNvGraphicFramePr>
            <a:graphicFrameLocks/>
          </p:cNvGraphicFramePr>
          <p:nvPr>
            <p:extLst>
              <p:ext uri="{D42A27DB-BD31-4B8C-83A1-F6EECF244321}">
                <p14:modId xmlns:p14="http://schemas.microsoft.com/office/powerpoint/2010/main" val="2773312351"/>
              </p:ext>
            </p:extLst>
          </p:nvPr>
        </p:nvGraphicFramePr>
        <p:xfrm>
          <a:off x="119674" y="1602977"/>
          <a:ext cx="11872217" cy="4539873"/>
        </p:xfrm>
        <a:graphic>
          <a:graphicData uri="http://schemas.openxmlformats.org/drawingml/2006/table">
            <a:tbl>
              <a:tblPr firstRow="1" bandRow="1">
                <a:tableStyleId>{073A0DAA-6AF3-43AB-8588-CEC1D06C72B9}</a:tableStyleId>
              </a:tblPr>
              <a:tblGrid>
                <a:gridCol w="2499617">
                  <a:extLst>
                    <a:ext uri="{9D8B030D-6E8A-4147-A177-3AD203B41FA5}">
                      <a16:colId xmlns:a16="http://schemas.microsoft.com/office/drawing/2014/main" val="3713638247"/>
                    </a:ext>
                  </a:extLst>
                </a:gridCol>
                <a:gridCol w="2536372">
                  <a:extLst>
                    <a:ext uri="{9D8B030D-6E8A-4147-A177-3AD203B41FA5}">
                      <a16:colId xmlns:a16="http://schemas.microsoft.com/office/drawing/2014/main" val="444868007"/>
                    </a:ext>
                  </a:extLst>
                </a:gridCol>
                <a:gridCol w="2242457">
                  <a:extLst>
                    <a:ext uri="{9D8B030D-6E8A-4147-A177-3AD203B41FA5}">
                      <a16:colId xmlns:a16="http://schemas.microsoft.com/office/drawing/2014/main" val="2730408639"/>
                    </a:ext>
                  </a:extLst>
                </a:gridCol>
                <a:gridCol w="2188030">
                  <a:extLst>
                    <a:ext uri="{9D8B030D-6E8A-4147-A177-3AD203B41FA5}">
                      <a16:colId xmlns:a16="http://schemas.microsoft.com/office/drawing/2014/main" val="355646433"/>
                    </a:ext>
                  </a:extLst>
                </a:gridCol>
                <a:gridCol w="2405741">
                  <a:extLst>
                    <a:ext uri="{9D8B030D-6E8A-4147-A177-3AD203B41FA5}">
                      <a16:colId xmlns:a16="http://schemas.microsoft.com/office/drawing/2014/main" val="3981560149"/>
                    </a:ext>
                  </a:extLst>
                </a:gridCol>
              </a:tblGrid>
              <a:tr h="1218757">
                <a:tc>
                  <a:txBody>
                    <a:bodyPr/>
                    <a:lstStyle/>
                    <a:p>
                      <a:r>
                        <a:rPr lang="en-US" sz="2400" dirty="0"/>
                        <a:t>EOC Scores</a:t>
                      </a:r>
                    </a:p>
                    <a:p>
                      <a:r>
                        <a:rPr lang="en-US" sz="2400" dirty="0"/>
                        <a:t>(TSI Waiver)</a:t>
                      </a:r>
                    </a:p>
                  </a:txBody>
                  <a:tcPr>
                    <a:solidFill>
                      <a:srgbClr val="FD5245"/>
                    </a:solidFill>
                  </a:tcPr>
                </a:tc>
                <a:tc>
                  <a:txBody>
                    <a:bodyPr/>
                    <a:lstStyle/>
                    <a:p>
                      <a:r>
                        <a:rPr lang="en-US" sz="2400" dirty="0"/>
                        <a:t>PSAT/NMSQT Scores</a:t>
                      </a:r>
                    </a:p>
                    <a:p>
                      <a:r>
                        <a:rPr lang="en-US" sz="2400" dirty="0"/>
                        <a:t>(TSI Waiver)</a:t>
                      </a:r>
                    </a:p>
                  </a:txBody>
                  <a:tcPr>
                    <a:solidFill>
                      <a:srgbClr val="FD5245"/>
                    </a:solidFill>
                  </a:tcPr>
                </a:tc>
                <a:tc>
                  <a:txBody>
                    <a:bodyPr/>
                    <a:lstStyle/>
                    <a:p>
                      <a:r>
                        <a:rPr lang="en-US" sz="2400" dirty="0"/>
                        <a:t>SAT Scores</a:t>
                      </a:r>
                    </a:p>
                    <a:p>
                      <a:r>
                        <a:rPr lang="en-US" sz="2400" dirty="0"/>
                        <a:t>(TSI Exemption)</a:t>
                      </a:r>
                    </a:p>
                  </a:txBody>
                  <a:tcPr/>
                </a:tc>
                <a:tc>
                  <a:txBody>
                    <a:bodyPr/>
                    <a:lstStyle/>
                    <a:p>
                      <a:r>
                        <a:rPr lang="en-US" sz="2400" dirty="0"/>
                        <a:t>ACT Scores</a:t>
                      </a:r>
                    </a:p>
                    <a:p>
                      <a:r>
                        <a:rPr lang="en-US" sz="2400" dirty="0"/>
                        <a:t>(TSI Exemption)</a:t>
                      </a:r>
                    </a:p>
                  </a:txBody>
                  <a:tcPr/>
                </a:tc>
                <a:tc>
                  <a:txBody>
                    <a:bodyPr/>
                    <a:lstStyle/>
                    <a:p>
                      <a:r>
                        <a:rPr lang="en-US" sz="2400" dirty="0"/>
                        <a:t>TSIA Scores</a:t>
                      </a:r>
                    </a:p>
                  </a:txBody>
                  <a:tcPr/>
                </a:tc>
                <a:extLst>
                  <a:ext uri="{0D108BD9-81ED-4DB2-BD59-A6C34878D82A}">
                    <a16:rowId xmlns:a16="http://schemas.microsoft.com/office/drawing/2014/main" val="2505788170"/>
                  </a:ext>
                </a:extLst>
              </a:tr>
              <a:tr h="3321116">
                <a:tc>
                  <a:txBody>
                    <a:bodyPr/>
                    <a:lstStyle/>
                    <a:p>
                      <a:r>
                        <a:rPr lang="en-US" sz="1800" b="1" baseline="0" dirty="0"/>
                        <a:t>TSI DC Ready for Reading &amp; Writing:</a:t>
                      </a:r>
                    </a:p>
                    <a:p>
                      <a:r>
                        <a:rPr lang="en-US" sz="1800" baseline="0" dirty="0"/>
                        <a:t>English II EOC Score: 4000+</a:t>
                      </a:r>
                    </a:p>
                    <a:p>
                      <a:endParaRPr lang="en-US" sz="1800" baseline="0" dirty="0"/>
                    </a:p>
                    <a:p>
                      <a:r>
                        <a:rPr lang="en-US" sz="1800" b="1" baseline="0" dirty="0"/>
                        <a:t>TSI DC Ready for Math:</a:t>
                      </a:r>
                    </a:p>
                    <a:p>
                      <a:r>
                        <a:rPr lang="en-US" sz="1800" dirty="0"/>
                        <a:t>Algebra I EOC Score:</a:t>
                      </a:r>
                      <a:r>
                        <a:rPr lang="en-US" sz="1800" baseline="0" dirty="0"/>
                        <a:t>  4000+ &amp; Algebra II completion with a grade of C or better</a:t>
                      </a:r>
                      <a:endParaRPr lang="en-US" sz="1800" dirty="0"/>
                    </a:p>
                  </a:txBody>
                  <a:tcPr/>
                </a:tc>
                <a:tc>
                  <a:txBody>
                    <a:bodyPr/>
                    <a:lstStyle/>
                    <a:p>
                      <a:r>
                        <a:rPr lang="en-US" sz="1800" b="1" baseline="0" dirty="0"/>
                        <a:t>TSI DC Ready for Reading &amp; Writing:</a:t>
                      </a:r>
                    </a:p>
                    <a:p>
                      <a:r>
                        <a:rPr lang="en-US" sz="1800" dirty="0"/>
                        <a:t>EBRW Score:  460+</a:t>
                      </a:r>
                    </a:p>
                    <a:p>
                      <a:endParaRPr lang="en-US" sz="1800" dirty="0"/>
                    </a:p>
                    <a:p>
                      <a:r>
                        <a:rPr lang="en-US" sz="1800" b="1" baseline="0" dirty="0"/>
                        <a:t>TSI DC Ready for Math:</a:t>
                      </a:r>
                    </a:p>
                    <a:p>
                      <a:r>
                        <a:rPr lang="en-US" sz="1800" dirty="0"/>
                        <a:t>Math Score:  510+</a:t>
                      </a:r>
                    </a:p>
                  </a:txBody>
                  <a:tcPr/>
                </a:tc>
                <a:tc>
                  <a:txBody>
                    <a:bodyPr/>
                    <a:lstStyle/>
                    <a:p>
                      <a:r>
                        <a:rPr lang="en-US" sz="1800" b="1" dirty="0"/>
                        <a:t>TSI Ready for Reading &amp; Writing:</a:t>
                      </a:r>
                    </a:p>
                    <a:p>
                      <a:r>
                        <a:rPr lang="en-US" sz="1800" dirty="0"/>
                        <a:t>EBRW</a:t>
                      </a:r>
                      <a:r>
                        <a:rPr lang="en-US" sz="1800" baseline="0" dirty="0"/>
                        <a:t> Score: 480+</a:t>
                      </a:r>
                    </a:p>
                    <a:p>
                      <a:endParaRPr lang="en-US" sz="1800" baseline="0" dirty="0"/>
                    </a:p>
                    <a:p>
                      <a:r>
                        <a:rPr lang="en-US" sz="1800" b="1" baseline="0" dirty="0"/>
                        <a:t>TSI Ready for Math:</a:t>
                      </a:r>
                    </a:p>
                    <a:p>
                      <a:r>
                        <a:rPr lang="en-US" sz="1800" baseline="0" dirty="0"/>
                        <a:t>Math Score:  530+</a:t>
                      </a:r>
                      <a:endParaRPr lang="en-US" sz="1800" dirty="0"/>
                    </a:p>
                  </a:txBody>
                  <a:tcPr/>
                </a:tc>
                <a:tc>
                  <a:txBody>
                    <a:bodyPr/>
                    <a:lstStyle/>
                    <a:p>
                      <a:r>
                        <a:rPr lang="en-US" sz="1800" b="1" dirty="0"/>
                        <a:t>Minimum</a:t>
                      </a:r>
                      <a:r>
                        <a:rPr lang="en-US" sz="1800" b="1" baseline="0" dirty="0"/>
                        <a:t> Composite Score:  </a:t>
                      </a:r>
                      <a:r>
                        <a:rPr lang="en-US" sz="1800" baseline="0" dirty="0"/>
                        <a:t>23, plus</a:t>
                      </a:r>
                    </a:p>
                    <a:p>
                      <a:pPr algn="ctr"/>
                      <a:endParaRPr lang="en-US" sz="1800" baseline="0" dirty="0"/>
                    </a:p>
                    <a:p>
                      <a:r>
                        <a:rPr lang="en-US" sz="1800" b="1" baseline="0" dirty="0"/>
                        <a:t>TSI Ready for Reading &amp; Writing:</a:t>
                      </a:r>
                    </a:p>
                    <a:p>
                      <a:r>
                        <a:rPr lang="en-US" sz="1800" baseline="0" dirty="0"/>
                        <a:t>English Score: 19+</a:t>
                      </a:r>
                    </a:p>
                    <a:p>
                      <a:endParaRPr lang="en-US" sz="1800" baseline="0" dirty="0"/>
                    </a:p>
                    <a:p>
                      <a:r>
                        <a:rPr lang="en-US" sz="1800" b="1" baseline="0" dirty="0"/>
                        <a:t>TSI Ready for Math:</a:t>
                      </a:r>
                    </a:p>
                    <a:p>
                      <a:r>
                        <a:rPr lang="en-US" sz="1800" baseline="0" dirty="0"/>
                        <a:t>Math Score: 19+</a:t>
                      </a:r>
                      <a:endParaRPr lang="en-US" sz="1800" dirty="0"/>
                    </a:p>
                  </a:txBody>
                  <a:tcPr/>
                </a:tc>
                <a:tc>
                  <a:txBody>
                    <a:bodyPr/>
                    <a:lstStyle/>
                    <a:p>
                      <a:r>
                        <a:rPr lang="en-US" sz="1800" b="1" baseline="0" dirty="0"/>
                        <a:t>ELAR</a:t>
                      </a:r>
                      <a:r>
                        <a:rPr lang="en-US" sz="1800" baseline="0" dirty="0"/>
                        <a:t>: 945+ AND Essay 5; </a:t>
                      </a:r>
                      <a:r>
                        <a:rPr lang="en-US" sz="1800" baseline="0" dirty="0">
                          <a:solidFill>
                            <a:srgbClr val="FF0000"/>
                          </a:solidFill>
                        </a:rPr>
                        <a:t>OR</a:t>
                      </a:r>
                      <a:r>
                        <a:rPr lang="en-US" sz="1800" baseline="0" dirty="0"/>
                        <a:t> 910-944, Diag 5-6 AND Essay 5-8</a:t>
                      </a:r>
                    </a:p>
                    <a:p>
                      <a:endParaRPr lang="en-US" sz="1800" b="1" baseline="0" dirty="0"/>
                    </a:p>
                    <a:p>
                      <a:r>
                        <a:rPr lang="en-US" sz="1800" b="1" baseline="0" dirty="0"/>
                        <a:t>Math</a:t>
                      </a:r>
                      <a:r>
                        <a:rPr lang="en-US" sz="1800" baseline="0" dirty="0"/>
                        <a:t>: 950+; </a:t>
                      </a:r>
                      <a:r>
                        <a:rPr lang="en-US" sz="1800" baseline="0" dirty="0">
                          <a:solidFill>
                            <a:srgbClr val="FF0000"/>
                          </a:solidFill>
                        </a:rPr>
                        <a:t>OR</a:t>
                      </a:r>
                      <a:r>
                        <a:rPr lang="en-US" sz="1800" baseline="0" dirty="0"/>
                        <a:t> 910-949 AND Diag 6</a:t>
                      </a:r>
                    </a:p>
                    <a:p>
                      <a:endParaRPr lang="en-US" sz="1800" dirty="0"/>
                    </a:p>
                  </a:txBody>
                  <a:tcPr/>
                </a:tc>
                <a:extLst>
                  <a:ext uri="{0D108BD9-81ED-4DB2-BD59-A6C34878D82A}">
                    <a16:rowId xmlns:a16="http://schemas.microsoft.com/office/drawing/2014/main" val="3273097200"/>
                  </a:ext>
                </a:extLst>
              </a:tr>
            </a:tbl>
          </a:graphicData>
        </a:graphic>
      </p:graphicFrame>
    </p:spTree>
    <p:extLst>
      <p:ext uri="{BB962C8B-B14F-4D97-AF65-F5344CB8AC3E}">
        <p14:creationId xmlns:p14="http://schemas.microsoft.com/office/powerpoint/2010/main" val="3815764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C416-C480-48B2-B5BE-5F92C8B991BF}"/>
              </a:ext>
            </a:extLst>
          </p:cNvPr>
          <p:cNvSpPr>
            <a:spLocks noGrp="1"/>
          </p:cNvSpPr>
          <p:nvPr>
            <p:ph type="title"/>
          </p:nvPr>
        </p:nvSpPr>
        <p:spPr/>
        <p:txBody>
          <a:bodyPr>
            <a:normAutofit/>
          </a:bodyPr>
          <a:lstStyle/>
          <a:p>
            <a:r>
              <a:rPr lang="en-US" dirty="0"/>
              <a:t>FBISD Dual </a:t>
            </a:r>
            <a:br>
              <a:rPr lang="en-US" dirty="0"/>
            </a:br>
            <a:r>
              <a:rPr lang="en-US" dirty="0"/>
              <a:t>Credit Courses</a:t>
            </a:r>
          </a:p>
        </p:txBody>
      </p:sp>
      <p:sp>
        <p:nvSpPr>
          <p:cNvPr id="4" name="Content Placeholder 3">
            <a:extLst>
              <a:ext uri="{FF2B5EF4-FFF2-40B4-BE49-F238E27FC236}">
                <a16:creationId xmlns:a16="http://schemas.microsoft.com/office/drawing/2014/main" id="{440270ED-A724-4ACA-87AC-45BAF62CCF39}"/>
              </a:ext>
            </a:extLst>
          </p:cNvPr>
          <p:cNvSpPr>
            <a:spLocks noGrp="1"/>
          </p:cNvSpPr>
          <p:nvPr>
            <p:ph idx="1"/>
          </p:nvPr>
        </p:nvSpPr>
        <p:spPr/>
        <p:txBody>
          <a:bodyPr>
            <a:normAutofit fontScale="77500" lnSpcReduction="20000"/>
          </a:bodyPr>
          <a:lstStyle/>
          <a:p>
            <a:r>
              <a:rPr lang="en-US" dirty="0"/>
              <a:t>THS currently offers</a:t>
            </a:r>
          </a:p>
          <a:p>
            <a:pPr lvl="1"/>
            <a:r>
              <a:rPr lang="en-US" dirty="0"/>
              <a:t>English IV</a:t>
            </a:r>
          </a:p>
          <a:p>
            <a:pPr lvl="1"/>
            <a:r>
              <a:rPr lang="en-US" dirty="0"/>
              <a:t>College Algebra</a:t>
            </a:r>
          </a:p>
          <a:p>
            <a:pPr lvl="1"/>
            <a:r>
              <a:rPr lang="en-US" dirty="0"/>
              <a:t>Psychology</a:t>
            </a:r>
          </a:p>
          <a:p>
            <a:pPr lvl="1"/>
            <a:r>
              <a:rPr lang="en-US" dirty="0"/>
              <a:t>Sociology</a:t>
            </a:r>
          </a:p>
          <a:p>
            <a:pPr lvl="1"/>
            <a:r>
              <a:rPr lang="en-US" dirty="0"/>
              <a:t>US. Government</a:t>
            </a:r>
          </a:p>
          <a:p>
            <a:pPr lvl="1"/>
            <a:r>
              <a:rPr lang="en-US" dirty="0"/>
              <a:t>Economics</a:t>
            </a:r>
          </a:p>
          <a:p>
            <a:r>
              <a:rPr lang="en-US" dirty="0"/>
              <a:t>Next year, we hope</a:t>
            </a:r>
            <a:br>
              <a:rPr lang="en-US" dirty="0"/>
            </a:br>
            <a:r>
              <a:rPr lang="en-US" dirty="0"/>
              <a:t>to also offer</a:t>
            </a:r>
          </a:p>
          <a:p>
            <a:pPr lvl="1"/>
            <a:r>
              <a:rPr lang="en-US" dirty="0"/>
              <a:t>Speech</a:t>
            </a:r>
          </a:p>
          <a:p>
            <a:pPr lvl="1"/>
            <a:r>
              <a:rPr lang="en-US" dirty="0"/>
              <a:t>US History</a:t>
            </a:r>
          </a:p>
          <a:p>
            <a:r>
              <a:rPr lang="en-US" dirty="0"/>
              <a:t>Also, you can take </a:t>
            </a:r>
            <a:br>
              <a:rPr lang="en-US" dirty="0"/>
            </a:br>
            <a:r>
              <a:rPr lang="en-US" dirty="0"/>
              <a:t>approved classes on </a:t>
            </a:r>
            <a:br>
              <a:rPr lang="en-US" dirty="0"/>
            </a:br>
            <a:r>
              <a:rPr lang="en-US" dirty="0"/>
              <a:t>your own at HCC and </a:t>
            </a:r>
            <a:br>
              <a:rPr lang="en-US" dirty="0"/>
            </a:br>
            <a:r>
              <a:rPr lang="en-US" dirty="0"/>
              <a:t>still earn dual credit.</a:t>
            </a:r>
          </a:p>
        </p:txBody>
      </p:sp>
      <p:pic>
        <p:nvPicPr>
          <p:cNvPr id="6" name="Picture 5">
            <a:extLst>
              <a:ext uri="{FF2B5EF4-FFF2-40B4-BE49-F238E27FC236}">
                <a16:creationId xmlns:a16="http://schemas.microsoft.com/office/drawing/2014/main" id="{45F2B204-88E4-4C07-8C95-C3EDCF263A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8053" y="159139"/>
            <a:ext cx="1443838" cy="1443838"/>
          </a:xfrm>
          <a:prstGeom prst="rect">
            <a:avLst/>
          </a:prstGeom>
        </p:spPr>
      </p:pic>
      <p:graphicFrame>
        <p:nvGraphicFramePr>
          <p:cNvPr id="5" name="Content Placeholder 4">
            <a:extLst>
              <a:ext uri="{FF2B5EF4-FFF2-40B4-BE49-F238E27FC236}">
                <a16:creationId xmlns:a16="http://schemas.microsoft.com/office/drawing/2014/main" id="{1147E59A-6ACB-48BC-BF74-0063C0CE902E}"/>
              </a:ext>
            </a:extLst>
          </p:cNvPr>
          <p:cNvGraphicFramePr>
            <a:graphicFrameLocks/>
          </p:cNvGraphicFramePr>
          <p:nvPr>
            <p:extLst>
              <p:ext uri="{D42A27DB-BD31-4B8C-83A1-F6EECF244321}">
                <p14:modId xmlns:p14="http://schemas.microsoft.com/office/powerpoint/2010/main" val="4007956901"/>
              </p:ext>
            </p:extLst>
          </p:nvPr>
        </p:nvGraphicFramePr>
        <p:xfrm>
          <a:off x="4504888" y="141923"/>
          <a:ext cx="7577625" cy="5881371"/>
        </p:xfrm>
        <a:graphic>
          <a:graphicData uri="http://schemas.openxmlformats.org/drawingml/2006/table">
            <a:tbl>
              <a:tblPr firstRow="1" bandRow="1">
                <a:tableStyleId>{073A0DAA-6AF3-43AB-8588-CEC1D06C72B9}</a:tableStyleId>
              </a:tblPr>
              <a:tblGrid>
                <a:gridCol w="1195058">
                  <a:extLst>
                    <a:ext uri="{9D8B030D-6E8A-4147-A177-3AD203B41FA5}">
                      <a16:colId xmlns:a16="http://schemas.microsoft.com/office/drawing/2014/main" val="520326179"/>
                    </a:ext>
                  </a:extLst>
                </a:gridCol>
                <a:gridCol w="2053624">
                  <a:extLst>
                    <a:ext uri="{9D8B030D-6E8A-4147-A177-3AD203B41FA5}">
                      <a16:colId xmlns:a16="http://schemas.microsoft.com/office/drawing/2014/main" val="2059527638"/>
                    </a:ext>
                  </a:extLst>
                </a:gridCol>
                <a:gridCol w="623938">
                  <a:extLst>
                    <a:ext uri="{9D8B030D-6E8A-4147-A177-3AD203B41FA5}">
                      <a16:colId xmlns:a16="http://schemas.microsoft.com/office/drawing/2014/main" val="79860842"/>
                    </a:ext>
                  </a:extLst>
                </a:gridCol>
                <a:gridCol w="1415833">
                  <a:extLst>
                    <a:ext uri="{9D8B030D-6E8A-4147-A177-3AD203B41FA5}">
                      <a16:colId xmlns:a16="http://schemas.microsoft.com/office/drawing/2014/main" val="1705211037"/>
                    </a:ext>
                  </a:extLst>
                </a:gridCol>
                <a:gridCol w="2289172">
                  <a:extLst>
                    <a:ext uri="{9D8B030D-6E8A-4147-A177-3AD203B41FA5}">
                      <a16:colId xmlns:a16="http://schemas.microsoft.com/office/drawing/2014/main" val="1821377702"/>
                    </a:ext>
                  </a:extLst>
                </a:gridCol>
              </a:tblGrid>
              <a:tr h="545192">
                <a:tc>
                  <a:txBody>
                    <a:bodyPr/>
                    <a:lstStyle/>
                    <a:p>
                      <a:r>
                        <a:rPr lang="en-US" sz="1000" b="1" dirty="0"/>
                        <a:t>FBISD</a:t>
                      </a:r>
                      <a:r>
                        <a:rPr lang="en-US" sz="1000" b="1" baseline="0" dirty="0"/>
                        <a:t> Course</a:t>
                      </a:r>
                      <a:endParaRPr lang="en-US" sz="1000" b="1" dirty="0"/>
                    </a:p>
                  </a:txBody>
                  <a:tcPr marL="87218" marR="87218" marT="43609" marB="43609">
                    <a:lnB w="12700" cap="flat" cmpd="sng" algn="ctr">
                      <a:solidFill>
                        <a:schemeClr val="tx1"/>
                      </a:solidFill>
                      <a:prstDash val="solid"/>
                      <a:round/>
                      <a:headEnd type="none" w="med" len="med"/>
                      <a:tailEnd type="none" w="med" len="med"/>
                    </a:lnB>
                    <a:solidFill>
                      <a:srgbClr val="FD5245"/>
                    </a:solidFill>
                  </a:tcPr>
                </a:tc>
                <a:tc>
                  <a:txBody>
                    <a:bodyPr/>
                    <a:lstStyle/>
                    <a:p>
                      <a:r>
                        <a:rPr lang="en-US" sz="1000" b="1" dirty="0"/>
                        <a:t>HCC Course</a:t>
                      </a:r>
                    </a:p>
                  </a:txBody>
                  <a:tcPr marL="87218" marR="87218" marT="43609" marB="43609">
                    <a:lnB w="12700" cap="flat" cmpd="sng" algn="ctr">
                      <a:solidFill>
                        <a:schemeClr val="tx1"/>
                      </a:solidFill>
                      <a:prstDash val="solid"/>
                      <a:round/>
                      <a:headEnd type="none" w="med" len="med"/>
                      <a:tailEnd type="none" w="med" len="med"/>
                    </a:lnB>
                    <a:solidFill>
                      <a:srgbClr val="FD5245"/>
                    </a:solidFill>
                  </a:tcPr>
                </a:tc>
                <a:tc>
                  <a:txBody>
                    <a:bodyPr/>
                    <a:lstStyle/>
                    <a:p>
                      <a:r>
                        <a:rPr lang="en-US" sz="1000" b="1" dirty="0"/>
                        <a:t>Grade Level</a:t>
                      </a:r>
                    </a:p>
                  </a:txBody>
                  <a:tcPr marL="87218" marR="87218" marT="43609" marB="43609">
                    <a:lnB w="12700" cap="flat" cmpd="sng" algn="ctr">
                      <a:solidFill>
                        <a:schemeClr val="tx1"/>
                      </a:solidFill>
                      <a:prstDash val="solid"/>
                      <a:round/>
                      <a:headEnd type="none" w="med" len="med"/>
                      <a:tailEnd type="none" w="med" len="med"/>
                    </a:lnB>
                    <a:solidFill>
                      <a:srgbClr val="FD5245"/>
                    </a:solidFill>
                  </a:tcPr>
                </a:tc>
                <a:tc>
                  <a:txBody>
                    <a:bodyPr/>
                    <a:lstStyle/>
                    <a:p>
                      <a:r>
                        <a:rPr lang="en-US" sz="1000" b="1" dirty="0"/>
                        <a:t>Term</a:t>
                      </a:r>
                    </a:p>
                  </a:txBody>
                  <a:tcPr marL="87218" marR="87218" marT="43609" marB="43609">
                    <a:lnB w="12700" cap="flat" cmpd="sng" algn="ctr">
                      <a:solidFill>
                        <a:schemeClr val="tx1"/>
                      </a:solidFill>
                      <a:prstDash val="solid"/>
                      <a:round/>
                      <a:headEnd type="none" w="med" len="med"/>
                      <a:tailEnd type="none" w="med" len="med"/>
                    </a:lnB>
                    <a:solidFill>
                      <a:srgbClr val="FD5245"/>
                    </a:solidFill>
                  </a:tcPr>
                </a:tc>
                <a:tc>
                  <a:txBody>
                    <a:bodyPr/>
                    <a:lstStyle/>
                    <a:p>
                      <a:r>
                        <a:rPr lang="en-US" sz="1000" b="1" dirty="0"/>
                        <a:t>Location</a:t>
                      </a:r>
                    </a:p>
                  </a:txBody>
                  <a:tcPr marL="87218" marR="87218" marT="43609" marB="43609">
                    <a:lnB w="12700" cap="flat" cmpd="sng" algn="ctr">
                      <a:solidFill>
                        <a:schemeClr val="tx1"/>
                      </a:solidFill>
                      <a:prstDash val="solid"/>
                      <a:round/>
                      <a:headEnd type="none" w="med" len="med"/>
                      <a:tailEnd type="none" w="med" len="med"/>
                    </a:lnB>
                    <a:solidFill>
                      <a:srgbClr val="FD5245"/>
                    </a:solidFill>
                  </a:tcPr>
                </a:tc>
                <a:extLst>
                  <a:ext uri="{0D108BD9-81ED-4DB2-BD59-A6C34878D82A}">
                    <a16:rowId xmlns:a16="http://schemas.microsoft.com/office/drawing/2014/main" val="2052359492"/>
                  </a:ext>
                </a:extLst>
              </a:tr>
              <a:tr h="288632">
                <a:tc rowSpan="2">
                  <a:txBody>
                    <a:bodyPr/>
                    <a:lstStyle/>
                    <a:p>
                      <a:r>
                        <a:rPr lang="en-US" sz="1000" dirty="0"/>
                        <a:t>English IV</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US" sz="1000" dirty="0"/>
                        <a:t>English Composition I &amp; II </a:t>
                      </a:r>
                    </a:p>
                    <a:p>
                      <a:r>
                        <a:rPr lang="en-US" sz="1000" dirty="0"/>
                        <a:t>(ENGL 1301 &amp; 1302)</a:t>
                      </a:r>
                      <a:endParaRPr lang="en-US" sz="1000" i="1" dirty="0"/>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algn="ctr"/>
                      <a:r>
                        <a:rPr lang="en-US" sz="1000" dirty="0"/>
                        <a:t>12</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Summer I &amp; II</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HCC</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01299812"/>
                  </a:ext>
                </a:extLst>
              </a:tr>
              <a:tr h="30822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000" dirty="0"/>
                        <a:t>Fall &amp; Spring</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High School Campus or HCC</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10463429"/>
                  </a:ext>
                </a:extLst>
              </a:tr>
              <a:tr h="272596">
                <a:tc rowSpan="2">
                  <a:txBody>
                    <a:bodyPr/>
                    <a:lstStyle/>
                    <a:p>
                      <a:r>
                        <a:rPr lang="en-US" sz="1000" dirty="0"/>
                        <a:t>US Government</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US" sz="1000" dirty="0"/>
                        <a:t>American National Government</a:t>
                      </a:r>
                    </a:p>
                    <a:p>
                      <a:r>
                        <a:rPr lang="en-US" sz="1000" dirty="0"/>
                        <a:t>(GOVT 2305)</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algn="ctr"/>
                      <a:r>
                        <a:rPr lang="en-US" sz="1000" dirty="0"/>
                        <a:t>12</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Summer I or II</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HCC, HCC Online</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30222468"/>
                  </a:ext>
                </a:extLst>
              </a:tr>
              <a:tr h="43243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000" dirty="0"/>
                        <a:t>Fall or Spring</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High School</a:t>
                      </a:r>
                      <a:r>
                        <a:rPr lang="en-US" sz="1000" baseline="0" dirty="0"/>
                        <a:t> Campus, HCC (Grade 12 Fall Only)</a:t>
                      </a:r>
                      <a:endParaRPr lang="en-US" sz="1000" dirty="0"/>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2831142"/>
                  </a:ext>
                </a:extLst>
              </a:tr>
              <a:tr h="272596">
                <a:tc rowSpan="2">
                  <a:txBody>
                    <a:bodyPr/>
                    <a:lstStyle/>
                    <a:p>
                      <a:r>
                        <a:rPr lang="en-US" sz="1000" dirty="0"/>
                        <a:t>Economics</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US" sz="1000" dirty="0"/>
                        <a:t>Principles of Economics (Macro)</a:t>
                      </a:r>
                    </a:p>
                    <a:p>
                      <a:r>
                        <a:rPr lang="en-US" sz="1000" dirty="0"/>
                        <a:t>(ECON 2301)</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algn="ctr"/>
                      <a:r>
                        <a:rPr lang="en-US" sz="1000" dirty="0"/>
                        <a:t>12</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Summer I or II</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HCC, HCC Online</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25033534"/>
                  </a:ext>
                </a:extLst>
              </a:tr>
              <a:tr h="432947">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000" dirty="0"/>
                        <a:t>Fall or Spring</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High School</a:t>
                      </a:r>
                      <a:r>
                        <a:rPr lang="en-US" sz="1000" baseline="0" dirty="0"/>
                        <a:t> Campus, HCC (Grade 12 Fall Only)</a:t>
                      </a:r>
                      <a:endParaRPr lang="en-US" sz="1000" dirty="0"/>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18833117"/>
                  </a:ext>
                </a:extLst>
              </a:tr>
              <a:tr h="506578">
                <a:tc>
                  <a:txBody>
                    <a:bodyPr/>
                    <a:lstStyle/>
                    <a:p>
                      <a:r>
                        <a:rPr lang="en-US" sz="1000" dirty="0"/>
                        <a:t>Independent Study Math</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College Algebra (MATH1314</a:t>
                      </a:r>
                    </a:p>
                    <a:p>
                      <a:r>
                        <a:rPr lang="en-US" sz="1000" dirty="0"/>
                        <a:t>Only Spring term is dual credit</a:t>
                      </a:r>
                      <a:endParaRPr lang="en-US" sz="1000" i="1" dirty="0"/>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dirty="0"/>
                        <a:t>12</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Fall / Spring DC</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High School Campus ONLY</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28536"/>
                  </a:ext>
                </a:extLst>
              </a:tr>
              <a:tr h="481052">
                <a:tc>
                  <a:txBody>
                    <a:bodyPr/>
                    <a:lstStyle/>
                    <a:p>
                      <a:r>
                        <a:rPr lang="en-US" sz="1000" dirty="0"/>
                        <a:t>US History</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US History to 1877 &amp; US History after 1877 (HIST 1301 &amp; 1302)</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dirty="0"/>
                        <a:t>11-12</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Fall &amp; Spring</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High School Campus ONLY</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620255365"/>
                  </a:ext>
                </a:extLst>
              </a:tr>
              <a:tr h="272596">
                <a:tc rowSpan="2">
                  <a:txBody>
                    <a:bodyPr/>
                    <a:lstStyle/>
                    <a:p>
                      <a:r>
                        <a:rPr lang="en-US" sz="1000" dirty="0"/>
                        <a:t>Psychology</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US" sz="1000" dirty="0"/>
                        <a:t>Introduction to Psychology</a:t>
                      </a:r>
                    </a:p>
                    <a:p>
                      <a:r>
                        <a:rPr lang="en-US" sz="1000" dirty="0"/>
                        <a:t>(PSYC 2301)</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algn="ctr"/>
                      <a:r>
                        <a:rPr lang="en-US" sz="1000" dirty="0"/>
                        <a:t>11-12</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Summer</a:t>
                      </a:r>
                      <a:r>
                        <a:rPr lang="en-US" sz="1000" baseline="0" dirty="0"/>
                        <a:t> I or II</a:t>
                      </a:r>
                      <a:endParaRPr lang="en-US" sz="1000" dirty="0"/>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HCC, HCC Online</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10677509"/>
                  </a:ext>
                </a:extLst>
              </a:tr>
              <a:tr h="27259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000" dirty="0"/>
                        <a:t>Fall</a:t>
                      </a:r>
                      <a:r>
                        <a:rPr lang="en-US" sz="1000" baseline="0" dirty="0"/>
                        <a:t> or </a:t>
                      </a:r>
                      <a:r>
                        <a:rPr lang="en-US" sz="1000" dirty="0"/>
                        <a:t>Spring</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High School Campus, HCC, HCC Online</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42032696"/>
                  </a:ext>
                </a:extLst>
              </a:tr>
              <a:tr h="448982">
                <a:tc>
                  <a:txBody>
                    <a:bodyPr/>
                    <a:lstStyle/>
                    <a:p>
                      <a:r>
                        <a:rPr lang="en-US" sz="1000" dirty="0"/>
                        <a:t>Sociology</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Introduction to Sociology</a:t>
                      </a:r>
                    </a:p>
                    <a:p>
                      <a:r>
                        <a:rPr lang="en-US" sz="1000" dirty="0"/>
                        <a:t>(SOCI 1301)</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dirty="0"/>
                        <a:t>11-12</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Summer</a:t>
                      </a:r>
                      <a:r>
                        <a:rPr lang="en-US" sz="1000" baseline="0" dirty="0"/>
                        <a:t> I or II</a:t>
                      </a:r>
                    </a:p>
                    <a:p>
                      <a:r>
                        <a:rPr lang="en-US" sz="1000" baseline="0" dirty="0"/>
                        <a:t>Fall or Spring</a:t>
                      </a:r>
                      <a:endParaRPr lang="en-US" sz="1000" dirty="0"/>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HCC, HCC Online</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13943764"/>
                  </a:ext>
                </a:extLst>
              </a:tr>
              <a:tr h="448982">
                <a:tc>
                  <a:txBody>
                    <a:bodyPr/>
                    <a:lstStyle/>
                    <a:p>
                      <a:r>
                        <a:rPr lang="en-US" sz="1000" dirty="0"/>
                        <a:t>Professional Communications</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Public Speaking</a:t>
                      </a:r>
                    </a:p>
                    <a:p>
                      <a:r>
                        <a:rPr lang="en-US" sz="1000" dirty="0"/>
                        <a:t>(SPCH 1315)</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dirty="0"/>
                        <a:t>11-12</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Summer</a:t>
                      </a:r>
                      <a:r>
                        <a:rPr lang="en-US" sz="1000" baseline="0" dirty="0"/>
                        <a:t> I or II</a:t>
                      </a:r>
                    </a:p>
                    <a:p>
                      <a:r>
                        <a:rPr lang="en-US" sz="1000" baseline="0" dirty="0"/>
                        <a:t>Fall or Spring</a:t>
                      </a:r>
                      <a:endParaRPr lang="en-US" sz="1000" dirty="0"/>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HCC, HCC Online</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54372026"/>
                  </a:ext>
                </a:extLst>
              </a:tr>
              <a:tr h="448982">
                <a:tc>
                  <a:txBody>
                    <a:bodyPr/>
                    <a:lstStyle/>
                    <a:p>
                      <a:r>
                        <a:rPr lang="en-US" sz="1000" dirty="0"/>
                        <a:t>American Sign Language 1 &amp; 2</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Beginning American Sign Lang</a:t>
                      </a:r>
                    </a:p>
                    <a:p>
                      <a:r>
                        <a:rPr lang="en-US" sz="1000" dirty="0"/>
                        <a:t>(SGNL 1401 &amp; 1402</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dirty="0"/>
                        <a:t>9-12</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Summer 1 or II</a:t>
                      </a:r>
                    </a:p>
                    <a:p>
                      <a:r>
                        <a:rPr lang="en-US" sz="1000" dirty="0"/>
                        <a:t>Fall or Spring</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HCC</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76700940"/>
                  </a:ext>
                </a:extLst>
              </a:tr>
              <a:tr h="448982">
                <a:tc>
                  <a:txBody>
                    <a:bodyPr/>
                    <a:lstStyle/>
                    <a:p>
                      <a:r>
                        <a:rPr lang="en-US" sz="1000" dirty="0"/>
                        <a:t>German 1 &amp; 2</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Beginning German Language</a:t>
                      </a:r>
                    </a:p>
                    <a:p>
                      <a:r>
                        <a:rPr lang="en-US" sz="1000" dirty="0"/>
                        <a:t>(GERM 1401 &amp; 1402)</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dirty="0"/>
                        <a:t>9-12</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Summer 1 or II</a:t>
                      </a:r>
                    </a:p>
                    <a:p>
                      <a:r>
                        <a:rPr lang="en-US" sz="1000" dirty="0"/>
                        <a:t>Fall or Spring</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000" dirty="0"/>
                        <a:t>HCC, HCC Online</a:t>
                      </a:r>
                    </a:p>
                  </a:txBody>
                  <a:tcPr marL="87218" marR="87218" marT="43609" marB="43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02865977"/>
                  </a:ext>
                </a:extLst>
              </a:tr>
            </a:tbl>
          </a:graphicData>
        </a:graphic>
      </p:graphicFrame>
    </p:spTree>
    <p:extLst>
      <p:ext uri="{BB962C8B-B14F-4D97-AF65-F5344CB8AC3E}">
        <p14:creationId xmlns:p14="http://schemas.microsoft.com/office/powerpoint/2010/main" val="2231612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C416-C480-48B2-B5BE-5F92C8B991BF}"/>
              </a:ext>
            </a:extLst>
          </p:cNvPr>
          <p:cNvSpPr>
            <a:spLocks noGrp="1"/>
          </p:cNvSpPr>
          <p:nvPr>
            <p:ph type="title"/>
          </p:nvPr>
        </p:nvSpPr>
        <p:spPr/>
        <p:txBody>
          <a:bodyPr/>
          <a:lstStyle/>
          <a:p>
            <a:r>
              <a:rPr lang="en-US" dirty="0"/>
              <a:t>How is Dual Credit Applied at Your College?</a:t>
            </a:r>
          </a:p>
        </p:txBody>
      </p:sp>
      <p:sp>
        <p:nvSpPr>
          <p:cNvPr id="4" name="Content Placeholder 3">
            <a:extLst>
              <a:ext uri="{FF2B5EF4-FFF2-40B4-BE49-F238E27FC236}">
                <a16:creationId xmlns:a16="http://schemas.microsoft.com/office/drawing/2014/main" id="{440270ED-A724-4ACA-87AC-45BAF62CCF39}"/>
              </a:ext>
            </a:extLst>
          </p:cNvPr>
          <p:cNvSpPr>
            <a:spLocks noGrp="1"/>
          </p:cNvSpPr>
          <p:nvPr>
            <p:ph idx="1"/>
          </p:nvPr>
        </p:nvSpPr>
        <p:spPr/>
        <p:txBody>
          <a:bodyPr>
            <a:normAutofit/>
          </a:bodyPr>
          <a:lstStyle/>
          <a:p>
            <a:r>
              <a:rPr lang="en-US" dirty="0"/>
              <a:t>Students should check with the institution they plan to attend for specific policies regarding the transfer of dual credit courses prior to enrolling in any course.</a:t>
            </a:r>
          </a:p>
          <a:p>
            <a:r>
              <a:rPr lang="en-US" dirty="0"/>
              <a:t>The transferring university will determine if only the course transfers or if the course and the GPA transfers.</a:t>
            </a:r>
          </a:p>
          <a:p>
            <a:r>
              <a:rPr lang="en-US" dirty="0"/>
              <a:t>Some 4-year institutions will not accept a grade of D in dual credit courses. It is important to work hard to earn an “A” or “B” in a DC. course.</a:t>
            </a:r>
          </a:p>
          <a:p>
            <a:endParaRPr lang="en-US" dirty="0"/>
          </a:p>
        </p:txBody>
      </p:sp>
      <p:pic>
        <p:nvPicPr>
          <p:cNvPr id="1026" name="Picture 2" descr="Texas A&amp;M Aggies Logo and symbol, meaning, history, PNG, new">
            <a:extLst>
              <a:ext uri="{FF2B5EF4-FFF2-40B4-BE49-F238E27FC236}">
                <a16:creationId xmlns:a16="http://schemas.microsoft.com/office/drawing/2014/main" id="{CE8E12BD-7363-41CA-808B-7F730A9B6F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6142" y="5204089"/>
            <a:ext cx="2609448" cy="146781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386019C3-82E1-4EBE-97AA-A7A8F62BF7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563" y="5261762"/>
            <a:ext cx="1106396" cy="13524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UH Master Brand Logos and Marks - University of Houston">
            <a:extLst>
              <a:ext uri="{FF2B5EF4-FFF2-40B4-BE49-F238E27FC236}">
                <a16:creationId xmlns:a16="http://schemas.microsoft.com/office/drawing/2014/main" id="{D2317696-B6B5-4235-9952-17AF3B4C64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96262" y="214458"/>
            <a:ext cx="923711" cy="80258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SMU Mustangs Color Codes Hex, RGB, and CMYK - Team Color Codes">
            <a:extLst>
              <a:ext uri="{FF2B5EF4-FFF2-40B4-BE49-F238E27FC236}">
                <a16:creationId xmlns:a16="http://schemas.microsoft.com/office/drawing/2014/main" id="{17B3197B-D183-4A9F-9589-022FED622B0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7204" y="5114635"/>
            <a:ext cx="1800773" cy="148563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Texas State Bobcats - Wikipedia">
            <a:extLst>
              <a:ext uri="{FF2B5EF4-FFF2-40B4-BE49-F238E27FC236}">
                <a16:creationId xmlns:a16="http://schemas.microsoft.com/office/drawing/2014/main" id="{EA856FCD-D919-4D3F-9608-18BC2F10100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1431" y="-28491"/>
            <a:ext cx="798754" cy="933159"/>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TSU announces partnership agreement with HCC to provide easy path for  students to transfer">
            <a:extLst>
              <a:ext uri="{FF2B5EF4-FFF2-40B4-BE49-F238E27FC236}">
                <a16:creationId xmlns:a16="http://schemas.microsoft.com/office/drawing/2014/main" id="{F1C4A7EA-8ED1-478A-8305-27B691C566E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51450" y="4970318"/>
            <a:ext cx="2365696" cy="1774272"/>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Prairie View A&amp;M University - Home | Facebook">
            <a:extLst>
              <a:ext uri="{FF2B5EF4-FFF2-40B4-BE49-F238E27FC236}">
                <a16:creationId xmlns:a16="http://schemas.microsoft.com/office/drawing/2014/main" id="{238EBDED-29D2-4D81-B299-574CDEAB67B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63101" y="5252850"/>
            <a:ext cx="1419054" cy="141905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Baylor Bears football - Wikipedia">
            <a:extLst>
              <a:ext uri="{FF2B5EF4-FFF2-40B4-BE49-F238E27FC236}">
                <a16:creationId xmlns:a16="http://schemas.microsoft.com/office/drawing/2014/main" id="{6866F2FF-45F0-4094-912E-6536408E7B4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78803" y="5275216"/>
            <a:ext cx="1094798" cy="132556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am Houston State Bearkats - Wikipedia">
            <a:extLst>
              <a:ext uri="{FF2B5EF4-FFF2-40B4-BE49-F238E27FC236}">
                <a16:creationId xmlns:a16="http://schemas.microsoft.com/office/drawing/2014/main" id="{1BBDDE19-418F-4961-BC23-2F4B6E987552}"/>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523915" y="5388201"/>
            <a:ext cx="1486729" cy="1212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7341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C416-C480-48B2-B5BE-5F92C8B991BF}"/>
              </a:ext>
            </a:extLst>
          </p:cNvPr>
          <p:cNvSpPr>
            <a:spLocks noGrp="1"/>
          </p:cNvSpPr>
          <p:nvPr>
            <p:ph type="title"/>
          </p:nvPr>
        </p:nvSpPr>
        <p:spPr/>
        <p:txBody>
          <a:bodyPr/>
          <a:lstStyle/>
          <a:p>
            <a:r>
              <a:rPr lang="en-US" dirty="0"/>
              <a:t>How Much Does Dual Credit Cost?</a:t>
            </a:r>
          </a:p>
        </p:txBody>
      </p:sp>
      <p:sp>
        <p:nvSpPr>
          <p:cNvPr id="4" name="Content Placeholder 3">
            <a:extLst>
              <a:ext uri="{FF2B5EF4-FFF2-40B4-BE49-F238E27FC236}">
                <a16:creationId xmlns:a16="http://schemas.microsoft.com/office/drawing/2014/main" id="{440270ED-A724-4ACA-87AC-45BAF62CCF39}"/>
              </a:ext>
            </a:extLst>
          </p:cNvPr>
          <p:cNvSpPr>
            <a:spLocks noGrp="1"/>
          </p:cNvSpPr>
          <p:nvPr>
            <p:ph idx="1"/>
          </p:nvPr>
        </p:nvSpPr>
        <p:spPr/>
        <p:txBody>
          <a:bodyPr>
            <a:normAutofit/>
          </a:bodyPr>
          <a:lstStyle/>
          <a:p>
            <a:r>
              <a:rPr lang="en-US" dirty="0"/>
              <a:t> A three-hour HCC course usually costs</a:t>
            </a:r>
          </a:p>
          <a:p>
            <a:pPr lvl="1"/>
            <a:r>
              <a:rPr lang="en-US" dirty="0"/>
              <a:t>$259.50 for in-district (inside of the HCC taxing boundary)</a:t>
            </a:r>
          </a:p>
          <a:p>
            <a:pPr lvl="1"/>
            <a:r>
              <a:rPr lang="en-US" dirty="0"/>
              <a:t>$547.50 for out-of-district (outside of the boundary)</a:t>
            </a:r>
          </a:p>
          <a:p>
            <a:r>
              <a:rPr lang="en-US" dirty="0"/>
              <a:t>However, FBISD will supplement the bulk of the cost for your dual credit courses</a:t>
            </a:r>
          </a:p>
          <a:p>
            <a:pPr lvl="1"/>
            <a:r>
              <a:rPr lang="en-US" dirty="0"/>
              <a:t>In-district FBISD students pay $0</a:t>
            </a:r>
          </a:p>
          <a:p>
            <a:pPr lvl="1"/>
            <a:r>
              <a:rPr lang="en-US" dirty="0"/>
              <a:t>Out-of-district FBISD students pay $65 (but the district might cover this as well)</a:t>
            </a:r>
          </a:p>
          <a:p>
            <a:r>
              <a:rPr lang="en-US" dirty="0"/>
              <a:t>Students are responsible for purchasing any required books or materials for their class.</a:t>
            </a:r>
          </a:p>
        </p:txBody>
      </p:sp>
      <p:pic>
        <p:nvPicPr>
          <p:cNvPr id="5" name="Picture 4">
            <a:extLst>
              <a:ext uri="{FF2B5EF4-FFF2-40B4-BE49-F238E27FC236}">
                <a16:creationId xmlns:a16="http://schemas.microsoft.com/office/drawing/2014/main" id="{7ECD9050-3E65-4DFB-8F28-AD20A23762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77779" y="230188"/>
            <a:ext cx="1786466" cy="1745368"/>
          </a:xfrm>
          <a:prstGeom prst="rect">
            <a:avLst/>
          </a:prstGeom>
        </p:spPr>
      </p:pic>
    </p:spTree>
    <p:extLst>
      <p:ext uri="{BB962C8B-B14F-4D97-AF65-F5344CB8AC3E}">
        <p14:creationId xmlns:p14="http://schemas.microsoft.com/office/powerpoint/2010/main" val="2191326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918FCFC-E15C-4396-BDF5-A3B3FCD120D6}" vid="{4EFE89EF-3E89-41F0-ABA3-DE2BE6AF372C}"/>
    </a:ext>
  </a:extLst>
</a:theme>
</file>

<file path=docProps/app.xml><?xml version="1.0" encoding="utf-8"?>
<Properties xmlns="http://schemas.openxmlformats.org/officeDocument/2006/extended-properties" xmlns:vt="http://schemas.openxmlformats.org/officeDocument/2006/docPropsVTypes">
  <Template>CCR PPT Template</Template>
  <TotalTime>1694</TotalTime>
  <Words>1647</Words>
  <Application>Microsoft Office PowerPoint</Application>
  <PresentationFormat>Widescreen</PresentationFormat>
  <Paragraphs>244</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Impact</vt:lpstr>
      <vt:lpstr>Office Theme</vt:lpstr>
      <vt:lpstr>Let’s Talk Dual Credit</vt:lpstr>
      <vt:lpstr>Travis High Counseling Department</vt:lpstr>
      <vt:lpstr>What is Dual Credit?</vt:lpstr>
      <vt:lpstr>Benefits of Dual Credit</vt:lpstr>
      <vt:lpstr>Are You Eligible To Take Dual Credit?</vt:lpstr>
      <vt:lpstr>Dual Credit Eligibility Specifics</vt:lpstr>
      <vt:lpstr>FBISD Dual  Credit Courses</vt:lpstr>
      <vt:lpstr>How is Dual Credit Applied at Your College?</vt:lpstr>
      <vt:lpstr>How Much Does Dual Credit Cost?</vt:lpstr>
      <vt:lpstr>How are Dual Credit Classes Graded?</vt:lpstr>
      <vt:lpstr>How are Dual Credit Classes Graded?</vt:lpstr>
      <vt:lpstr>Dropping a Dual Credit Course</vt:lpstr>
      <vt:lpstr>Registration Process and Next Steps</vt:lpstr>
      <vt:lpstr>Important Dates to Remember </vt:lpstr>
      <vt:lpstr>Completed Paperwork</vt:lpstr>
      <vt:lpstr>Please submit your questions here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Jakubik, Susanna</dc:creator>
  <cp:lastModifiedBy>Martin-Perkins, Veronica</cp:lastModifiedBy>
  <cp:revision>67</cp:revision>
  <cp:lastPrinted>2023-01-18T15:31:35Z</cp:lastPrinted>
  <dcterms:created xsi:type="dcterms:W3CDTF">2022-11-15T15:06:47Z</dcterms:created>
  <dcterms:modified xsi:type="dcterms:W3CDTF">2023-01-18T15:34:14Z</dcterms:modified>
</cp:coreProperties>
</file>